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4"/>
  </p:sldMasterIdLst>
  <p:notesMasterIdLst>
    <p:notesMasterId r:id="rId47"/>
  </p:notesMasterIdLst>
  <p:sldIdLst>
    <p:sldId id="289" r:id="rId5"/>
    <p:sldId id="305" r:id="rId6"/>
    <p:sldId id="306" r:id="rId7"/>
    <p:sldId id="307" r:id="rId8"/>
    <p:sldId id="329" r:id="rId9"/>
    <p:sldId id="309" r:id="rId10"/>
    <p:sldId id="330" r:id="rId11"/>
    <p:sldId id="317" r:id="rId12"/>
    <p:sldId id="318" r:id="rId13"/>
    <p:sldId id="319" r:id="rId14"/>
    <p:sldId id="331" r:id="rId15"/>
    <p:sldId id="334" r:id="rId16"/>
    <p:sldId id="333" r:id="rId17"/>
    <p:sldId id="332" r:id="rId18"/>
    <p:sldId id="323" r:id="rId19"/>
    <p:sldId id="335" r:id="rId20"/>
    <p:sldId id="336" r:id="rId21"/>
    <p:sldId id="337" r:id="rId22"/>
    <p:sldId id="338" r:id="rId23"/>
    <p:sldId id="339" r:id="rId24"/>
    <p:sldId id="358" r:id="rId25"/>
    <p:sldId id="359" r:id="rId26"/>
    <p:sldId id="340" r:id="rId27"/>
    <p:sldId id="341" r:id="rId28"/>
    <p:sldId id="342" r:id="rId29"/>
    <p:sldId id="343" r:id="rId30"/>
    <p:sldId id="346" r:id="rId31"/>
    <p:sldId id="360" r:id="rId32"/>
    <p:sldId id="344" r:id="rId33"/>
    <p:sldId id="347" r:id="rId34"/>
    <p:sldId id="345" r:id="rId35"/>
    <p:sldId id="348" r:id="rId36"/>
    <p:sldId id="349" r:id="rId37"/>
    <p:sldId id="350" r:id="rId38"/>
    <p:sldId id="351" r:id="rId39"/>
    <p:sldId id="352" r:id="rId40"/>
    <p:sldId id="362" r:id="rId41"/>
    <p:sldId id="353" r:id="rId42"/>
    <p:sldId id="355" r:id="rId43"/>
    <p:sldId id="354" r:id="rId44"/>
    <p:sldId id="361" r:id="rId45"/>
    <p:sldId id="328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45590-2766-4594-8BB0-B27ACAA930F6}" v="11" dt="2023-03-19T13:09:21.275"/>
    <p1510:client id="{1E8DDE0E-8B09-4DB6-99FA-74F1991D386A}" v="141" dt="2023-03-19T14:39:1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Joseph Montalban" userId="S::justinjoseph.m@ph.softvision.global::ba54a726-4050-4c99-b5af-2ed54021f609" providerId="AD" clId="Web-{1E8DDE0E-8B09-4DB6-99FA-74F1991D386A}"/>
    <pc:docChg chg="addSld delSld modSld">
      <pc:chgData name="Justin Joseph Montalban" userId="S::justinjoseph.m@ph.softvision.global::ba54a726-4050-4c99-b5af-2ed54021f609" providerId="AD" clId="Web-{1E8DDE0E-8B09-4DB6-99FA-74F1991D386A}" dt="2023-03-19T14:39:13.410" v="279" actId="20577"/>
      <pc:docMkLst>
        <pc:docMk/>
      </pc:docMkLst>
      <pc:sldChg chg="modNotes">
        <pc:chgData name="Justin Joseph Montalban" userId="S::justinjoseph.m@ph.softvision.global::ba54a726-4050-4c99-b5af-2ed54021f609" providerId="AD" clId="Web-{1E8DDE0E-8B09-4DB6-99FA-74F1991D386A}" dt="2023-03-19T13:24:10.408" v="22"/>
        <pc:sldMkLst>
          <pc:docMk/>
          <pc:sldMk cId="2549257911" sldId="335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24:52.473" v="27"/>
        <pc:sldMkLst>
          <pc:docMk/>
          <pc:sldMk cId="1042600477" sldId="336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25:06.708" v="33"/>
        <pc:sldMkLst>
          <pc:docMk/>
          <pc:sldMk cId="3930540112" sldId="337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25:31.225" v="39"/>
        <pc:sldMkLst>
          <pc:docMk/>
          <pc:sldMk cId="3037424254" sldId="338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26:03.899" v="44"/>
        <pc:sldMkLst>
          <pc:docMk/>
          <pc:sldMk cId="3528766095" sldId="339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42:15.594" v="78"/>
        <pc:sldMkLst>
          <pc:docMk/>
          <pc:sldMk cId="2069420733" sldId="340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43:27.958" v="82"/>
        <pc:sldMkLst>
          <pc:docMk/>
          <pc:sldMk cId="3164320518" sldId="341"/>
        </pc:sldMkLst>
      </pc:sldChg>
      <pc:sldChg chg="delSp modSp modNotes">
        <pc:chgData name="Justin Joseph Montalban" userId="S::justinjoseph.m@ph.softvision.global::ba54a726-4050-4c99-b5af-2ed54021f609" providerId="AD" clId="Web-{1E8DDE0E-8B09-4DB6-99FA-74F1991D386A}" dt="2023-03-19T13:49:10.702" v="92"/>
        <pc:sldMkLst>
          <pc:docMk/>
          <pc:sldMk cId="592430852" sldId="342"/>
        </pc:sldMkLst>
        <pc:spChg chg="del mod">
          <ac:chgData name="Justin Joseph Montalban" userId="S::justinjoseph.m@ph.softvision.global::ba54a726-4050-4c99-b5af-2ed54021f609" providerId="AD" clId="Web-{1E8DDE0E-8B09-4DB6-99FA-74F1991D386A}" dt="2023-03-19T13:43:36.224" v="86"/>
          <ac:spMkLst>
            <pc:docMk/>
            <pc:sldMk cId="592430852" sldId="342"/>
            <ac:spMk id="19" creationId="{738534C8-B6B2-4E6B-9DBA-DE8165120C4A}"/>
          </ac:spMkLst>
        </pc:spChg>
        <pc:cxnChg chg="del">
          <ac:chgData name="Justin Joseph Montalban" userId="S::justinjoseph.m@ph.softvision.global::ba54a726-4050-4c99-b5af-2ed54021f609" providerId="AD" clId="Web-{1E8DDE0E-8B09-4DB6-99FA-74F1991D386A}" dt="2023-03-19T13:43:31.333" v="83"/>
          <ac:cxnSpMkLst>
            <pc:docMk/>
            <pc:sldMk cId="592430852" sldId="342"/>
            <ac:cxnSpMk id="12" creationId="{1D69334F-2849-42B3-8785-9FEA3EB2ECFB}"/>
          </ac:cxnSpMkLst>
        </pc:cxnChg>
      </pc:sldChg>
      <pc:sldChg chg="modNotes">
        <pc:chgData name="Justin Joseph Montalban" userId="S::justinjoseph.m@ph.softvision.global::ba54a726-4050-4c99-b5af-2ed54021f609" providerId="AD" clId="Web-{1E8DDE0E-8B09-4DB6-99FA-74F1991D386A}" dt="2023-03-19T13:51:57.353" v="98"/>
        <pc:sldMkLst>
          <pc:docMk/>
          <pc:sldMk cId="1339938555" sldId="343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4:38:30.392" v="272"/>
        <pc:sldMkLst>
          <pc:docMk/>
          <pc:sldMk cId="3591739995" sldId="344"/>
        </pc:sldMkLst>
      </pc:sldChg>
      <pc:sldChg chg="modNotes">
        <pc:chgData name="Justin Joseph Montalban" userId="S::justinjoseph.m@ph.softvision.global::ba54a726-4050-4c99-b5af-2ed54021f609" providerId="AD" clId="Web-{1E8DDE0E-8B09-4DB6-99FA-74F1991D386A}" dt="2023-03-19T13:56:40.479" v="141"/>
        <pc:sldMkLst>
          <pc:docMk/>
          <pc:sldMk cId="3285048553" sldId="346"/>
        </pc:sldMkLst>
      </pc:sldChg>
      <pc:sldChg chg="modSp modNotes">
        <pc:chgData name="Justin Joseph Montalban" userId="S::justinjoseph.m@ph.softvision.global::ba54a726-4050-4c99-b5af-2ed54021f609" providerId="AD" clId="Web-{1E8DDE0E-8B09-4DB6-99FA-74F1991D386A}" dt="2023-03-19T14:39:13.410" v="279" actId="20577"/>
        <pc:sldMkLst>
          <pc:docMk/>
          <pc:sldMk cId="3460023530" sldId="348"/>
        </pc:sldMkLst>
        <pc:spChg chg="mod">
          <ac:chgData name="Justin Joseph Montalban" userId="S::justinjoseph.m@ph.softvision.global::ba54a726-4050-4c99-b5af-2ed54021f609" providerId="AD" clId="Web-{1E8DDE0E-8B09-4DB6-99FA-74F1991D386A}" dt="2023-03-19T14:39:13.410" v="279" actId="20577"/>
          <ac:spMkLst>
            <pc:docMk/>
            <pc:sldMk cId="3460023530" sldId="348"/>
            <ac:spMk id="2" creationId="{EA51B78B-E9F2-4B05-BAFC-E2812C0DDAC8}"/>
          </ac:spMkLst>
        </pc:spChg>
      </pc:sldChg>
      <pc:sldChg chg="modSp">
        <pc:chgData name="Justin Joseph Montalban" userId="S::justinjoseph.m@ph.softvision.global::ba54a726-4050-4c99-b5af-2ed54021f609" providerId="AD" clId="Web-{1E8DDE0E-8B09-4DB6-99FA-74F1991D386A}" dt="2023-03-19T14:05:27.916" v="162" actId="1076"/>
        <pc:sldMkLst>
          <pc:docMk/>
          <pc:sldMk cId="3254099866" sldId="349"/>
        </pc:sldMkLst>
        <pc:picChg chg="mod">
          <ac:chgData name="Justin Joseph Montalban" userId="S::justinjoseph.m@ph.softvision.global::ba54a726-4050-4c99-b5af-2ed54021f609" providerId="AD" clId="Web-{1E8DDE0E-8B09-4DB6-99FA-74F1991D386A}" dt="2023-03-19T14:05:27.916" v="162" actId="1076"/>
          <ac:picMkLst>
            <pc:docMk/>
            <pc:sldMk cId="3254099866" sldId="349"/>
            <ac:picMk id="7" creationId="{D7AFC3A5-7EE5-44C8-8BA1-8BFB58D5ECBD}"/>
          </ac:picMkLst>
        </pc:picChg>
        <pc:picChg chg="mod">
          <ac:chgData name="Justin Joseph Montalban" userId="S::justinjoseph.m@ph.softvision.global::ba54a726-4050-4c99-b5af-2ed54021f609" providerId="AD" clId="Web-{1E8DDE0E-8B09-4DB6-99FA-74F1991D386A}" dt="2023-03-19T14:04:48.945" v="160" actId="1076"/>
          <ac:picMkLst>
            <pc:docMk/>
            <pc:sldMk cId="3254099866" sldId="349"/>
            <ac:picMk id="9" creationId="{E0EBB421-CB6C-45E0-9DD9-9517C38049B4}"/>
          </ac:picMkLst>
        </pc:picChg>
      </pc:sldChg>
      <pc:sldChg chg="modNotes">
        <pc:chgData name="Justin Joseph Montalban" userId="S::justinjoseph.m@ph.softvision.global::ba54a726-4050-4c99-b5af-2ed54021f609" providerId="AD" clId="Web-{1E8DDE0E-8B09-4DB6-99FA-74F1991D386A}" dt="2023-03-19T14:10:43.889" v="164"/>
        <pc:sldMkLst>
          <pc:docMk/>
          <pc:sldMk cId="1490028402" sldId="350"/>
        </pc:sldMkLst>
      </pc:sldChg>
      <pc:sldChg chg="del">
        <pc:chgData name="Justin Joseph Montalban" userId="S::justinjoseph.m@ph.softvision.global::ba54a726-4050-4c99-b5af-2ed54021f609" providerId="AD" clId="Web-{1E8DDE0E-8B09-4DB6-99FA-74F1991D386A}" dt="2023-03-19T13:53:46.640" v="99"/>
        <pc:sldMkLst>
          <pc:docMk/>
          <pc:sldMk cId="696723188" sldId="356"/>
        </pc:sldMkLst>
      </pc:sldChg>
      <pc:sldChg chg="new del">
        <pc:chgData name="Justin Joseph Montalban" userId="S::justinjoseph.m@ph.softvision.global::ba54a726-4050-4c99-b5af-2ed54021f609" providerId="AD" clId="Web-{1E8DDE0E-8B09-4DB6-99FA-74F1991D386A}" dt="2023-03-19T14:32:22.558" v="226"/>
        <pc:sldMkLst>
          <pc:docMk/>
          <pc:sldMk cId="3066147190" sldId="357"/>
        </pc:sldMkLst>
      </pc:sldChg>
      <pc:sldChg chg="modSp new">
        <pc:chgData name="Justin Joseph Montalban" userId="S::justinjoseph.m@ph.softvision.global::ba54a726-4050-4c99-b5af-2ed54021f609" providerId="AD" clId="Web-{1E8DDE0E-8B09-4DB6-99FA-74F1991D386A}" dt="2023-03-19T14:28:08.887" v="225" actId="20577"/>
        <pc:sldMkLst>
          <pc:docMk/>
          <pc:sldMk cId="3270467886" sldId="358"/>
        </pc:sldMkLst>
        <pc:spChg chg="mod">
          <ac:chgData name="Justin Joseph Montalban" userId="S::justinjoseph.m@ph.softvision.global::ba54a726-4050-4c99-b5af-2ed54021f609" providerId="AD" clId="Web-{1E8DDE0E-8B09-4DB6-99FA-74F1991D386A}" dt="2023-03-19T14:28:08.887" v="225" actId="20577"/>
          <ac:spMkLst>
            <pc:docMk/>
            <pc:sldMk cId="3270467886" sldId="358"/>
            <ac:spMk id="3" creationId="{23AF4C62-5587-0188-E074-EE2E08895062}"/>
          </ac:spMkLst>
        </pc:spChg>
      </pc:sldChg>
      <pc:sldChg chg="modSp new mod modShow modNotes">
        <pc:chgData name="Justin Joseph Montalban" userId="S::justinjoseph.m@ph.softvision.global::ba54a726-4050-4c99-b5af-2ed54021f609" providerId="AD" clId="Web-{1E8DDE0E-8B09-4DB6-99FA-74F1991D386A}" dt="2023-03-19T13:38:46.092" v="68"/>
        <pc:sldMkLst>
          <pc:docMk/>
          <pc:sldMk cId="482335406" sldId="359"/>
        </pc:sldMkLst>
        <pc:spChg chg="mod">
          <ac:chgData name="Justin Joseph Montalban" userId="S::justinjoseph.m@ph.softvision.global::ba54a726-4050-4c99-b5af-2ed54021f609" providerId="AD" clId="Web-{1E8DDE0E-8B09-4DB6-99FA-74F1991D386A}" dt="2023-03-19T13:31:46.205" v="59" actId="20577"/>
          <ac:spMkLst>
            <pc:docMk/>
            <pc:sldMk cId="482335406" sldId="359"/>
            <ac:spMk id="4" creationId="{707B0571-25BC-5446-55D1-01D15B11A78C}"/>
          </ac:spMkLst>
        </pc:spChg>
        <pc:spChg chg="mod">
          <ac:chgData name="Justin Joseph Montalban" userId="S::justinjoseph.m@ph.softvision.global::ba54a726-4050-4c99-b5af-2ed54021f609" providerId="AD" clId="Web-{1E8DDE0E-8B09-4DB6-99FA-74F1991D386A}" dt="2023-03-19T13:31:36.673" v="53" actId="20577"/>
          <ac:spMkLst>
            <pc:docMk/>
            <pc:sldMk cId="482335406" sldId="359"/>
            <ac:spMk id="5" creationId="{131DD91B-81D1-8433-D809-823E2D70B899}"/>
          </ac:spMkLst>
        </pc:spChg>
        <pc:spChg chg="mod">
          <ac:chgData name="Justin Joseph Montalban" userId="S::justinjoseph.m@ph.softvision.global::ba54a726-4050-4c99-b5af-2ed54021f609" providerId="AD" clId="Web-{1E8DDE0E-8B09-4DB6-99FA-74F1991D386A}" dt="2023-03-19T13:35:50.391" v="65" actId="20577"/>
          <ac:spMkLst>
            <pc:docMk/>
            <pc:sldMk cId="482335406" sldId="359"/>
            <ac:spMk id="6" creationId="{309C56EF-0655-2618-E92A-DEEB42803030}"/>
          </ac:spMkLst>
        </pc:spChg>
        <pc:spChg chg="mod">
          <ac:chgData name="Justin Joseph Montalban" userId="S::justinjoseph.m@ph.softvision.global::ba54a726-4050-4c99-b5af-2ed54021f609" providerId="AD" clId="Web-{1E8DDE0E-8B09-4DB6-99FA-74F1991D386A}" dt="2023-03-19T13:32:06.706" v="61" actId="20577"/>
          <ac:spMkLst>
            <pc:docMk/>
            <pc:sldMk cId="482335406" sldId="359"/>
            <ac:spMk id="7" creationId="{E3E50AD6-741C-1851-3AB9-E365D2A9FE17}"/>
          </ac:spMkLst>
        </pc:spChg>
        <pc:spChg chg="mod">
          <ac:chgData name="Justin Joseph Montalban" userId="S::justinjoseph.m@ph.softvision.global::ba54a726-4050-4c99-b5af-2ed54021f609" providerId="AD" clId="Web-{1E8DDE0E-8B09-4DB6-99FA-74F1991D386A}" dt="2023-03-19T13:31:32.860" v="51" actId="20577"/>
          <ac:spMkLst>
            <pc:docMk/>
            <pc:sldMk cId="482335406" sldId="359"/>
            <ac:spMk id="8" creationId="{F0134E00-578D-833B-AE08-B1F1E04858CC}"/>
          </ac:spMkLst>
        </pc:spChg>
      </pc:sldChg>
      <pc:sldChg chg="new del">
        <pc:chgData name="Justin Joseph Montalban" userId="S::justinjoseph.m@ph.softvision.global::ba54a726-4050-4c99-b5af-2ed54021f609" providerId="AD" clId="Web-{1E8DDE0E-8B09-4DB6-99FA-74F1991D386A}" dt="2023-03-19T13:54:01.438" v="101"/>
        <pc:sldMkLst>
          <pc:docMk/>
          <pc:sldMk cId="487947131" sldId="360"/>
        </pc:sldMkLst>
      </pc:sldChg>
      <pc:sldChg chg="addSp delSp modSp new modNotes">
        <pc:chgData name="Justin Joseph Montalban" userId="S::justinjoseph.m@ph.softvision.global::ba54a726-4050-4c99-b5af-2ed54021f609" providerId="AD" clId="Web-{1E8DDE0E-8B09-4DB6-99FA-74F1991D386A}" dt="2023-03-19T14:01:51.388" v="159"/>
        <pc:sldMkLst>
          <pc:docMk/>
          <pc:sldMk cId="1740991543" sldId="360"/>
        </pc:sldMkLst>
        <pc:spChg chg="mod">
          <ac:chgData name="Justin Joseph Montalban" userId="S::justinjoseph.m@ph.softvision.global::ba54a726-4050-4c99-b5af-2ed54021f609" providerId="AD" clId="Web-{1E8DDE0E-8B09-4DB6-99FA-74F1991D386A}" dt="2023-03-19T13:59:53.834" v="146" actId="14100"/>
          <ac:spMkLst>
            <pc:docMk/>
            <pc:sldMk cId="1740991543" sldId="360"/>
            <ac:spMk id="6" creationId="{E2D83143-D1D8-7BB6-BA76-0C51B571DC8C}"/>
          </ac:spMkLst>
        </pc:spChg>
        <pc:spChg chg="del">
          <ac:chgData name="Justin Joseph Montalban" userId="S::justinjoseph.m@ph.softvision.global::ba54a726-4050-4c99-b5af-2ed54021f609" providerId="AD" clId="Web-{1E8DDE0E-8B09-4DB6-99FA-74F1991D386A}" dt="2023-03-19T13:59:53.802" v="145"/>
          <ac:spMkLst>
            <pc:docMk/>
            <pc:sldMk cId="1740991543" sldId="360"/>
            <ac:spMk id="8" creationId="{E516FAAE-C5F1-14D7-3E4C-D120A24405D6}"/>
          </ac:spMkLst>
        </pc:spChg>
        <pc:picChg chg="add mod">
          <ac:chgData name="Justin Joseph Montalban" userId="S::justinjoseph.m@ph.softvision.global::ba54a726-4050-4c99-b5af-2ed54021f609" providerId="AD" clId="Web-{1E8DDE0E-8B09-4DB6-99FA-74F1991D386A}" dt="2023-03-19T13:59:53.927" v="148" actId="1076"/>
          <ac:picMkLst>
            <pc:docMk/>
            <pc:sldMk cId="1740991543" sldId="360"/>
            <ac:picMk id="9" creationId="{508C50D9-E109-16DC-C2B1-139A0FB85CBA}"/>
          </ac:picMkLst>
        </pc:picChg>
      </pc:sldChg>
      <pc:sldChg chg="delSp modSp new">
        <pc:chgData name="Justin Joseph Montalban" userId="S::justinjoseph.m@ph.softvision.global::ba54a726-4050-4c99-b5af-2ed54021f609" providerId="AD" clId="Web-{1E8DDE0E-8B09-4DB6-99FA-74F1991D386A}" dt="2023-03-19T14:27:56.136" v="218" actId="20577"/>
        <pc:sldMkLst>
          <pc:docMk/>
          <pc:sldMk cId="1765309342" sldId="361"/>
        </pc:sldMkLst>
        <pc:spChg chg="mod">
          <ac:chgData name="Justin Joseph Montalban" userId="S::justinjoseph.m@ph.softvision.global::ba54a726-4050-4c99-b5af-2ed54021f609" providerId="AD" clId="Web-{1E8DDE0E-8B09-4DB6-99FA-74F1991D386A}" dt="2023-03-19T14:27:56.136" v="218" actId="20577"/>
          <ac:spMkLst>
            <pc:docMk/>
            <pc:sldMk cId="1765309342" sldId="361"/>
            <ac:spMk id="2" creationId="{8BBE5F20-C875-0549-022E-AA952D13FF34}"/>
          </ac:spMkLst>
        </pc:spChg>
        <pc:spChg chg="mod">
          <ac:chgData name="Justin Joseph Montalban" userId="S::justinjoseph.m@ph.softvision.global::ba54a726-4050-4c99-b5af-2ed54021f609" providerId="AD" clId="Web-{1E8DDE0E-8B09-4DB6-99FA-74F1991D386A}" dt="2023-03-19T14:22:12.018" v="181" actId="20577"/>
          <ac:spMkLst>
            <pc:docMk/>
            <pc:sldMk cId="1765309342" sldId="361"/>
            <ac:spMk id="3" creationId="{17D87018-13D7-4523-EA05-474C9CE77AC0}"/>
          </ac:spMkLst>
        </pc:spChg>
        <pc:spChg chg="del">
          <ac:chgData name="Justin Joseph Montalban" userId="S::justinjoseph.m@ph.softvision.global::ba54a726-4050-4c99-b5af-2ed54021f609" providerId="AD" clId="Web-{1E8DDE0E-8B09-4DB6-99FA-74F1991D386A}" dt="2023-03-19T14:23:36.117" v="187"/>
          <ac:spMkLst>
            <pc:docMk/>
            <pc:sldMk cId="1765309342" sldId="361"/>
            <ac:spMk id="5" creationId="{F1ADE0EA-AA77-B971-02C1-D27BB8A740B1}"/>
          </ac:spMkLst>
        </pc:spChg>
      </pc:sldChg>
      <pc:sldChg chg="addSp delSp modSp new">
        <pc:chgData name="Justin Joseph Montalban" userId="S::justinjoseph.m@ph.softvision.global::ba54a726-4050-4c99-b5af-2ed54021f609" providerId="AD" clId="Web-{1E8DDE0E-8B09-4DB6-99FA-74F1991D386A}" dt="2023-03-19T14:33:22.233" v="234" actId="1076"/>
        <pc:sldMkLst>
          <pc:docMk/>
          <pc:sldMk cId="812574534" sldId="362"/>
        </pc:sldMkLst>
        <pc:spChg chg="del">
          <ac:chgData name="Justin Joseph Montalban" userId="S::justinjoseph.m@ph.softvision.global::ba54a726-4050-4c99-b5af-2ed54021f609" providerId="AD" clId="Web-{1E8DDE0E-8B09-4DB6-99FA-74F1991D386A}" dt="2023-03-19T14:33:14.702" v="230"/>
          <ac:spMkLst>
            <pc:docMk/>
            <pc:sldMk cId="812574534" sldId="362"/>
            <ac:spMk id="2" creationId="{CDA7E899-4F8A-A35D-66BB-4F6AA583E608}"/>
          </ac:spMkLst>
        </pc:spChg>
        <pc:spChg chg="del">
          <ac:chgData name="Justin Joseph Montalban" userId="S::justinjoseph.m@ph.softvision.global::ba54a726-4050-4c99-b5af-2ed54021f609" providerId="AD" clId="Web-{1E8DDE0E-8B09-4DB6-99FA-74F1991D386A}" dt="2023-03-19T14:33:06.451" v="229"/>
          <ac:spMkLst>
            <pc:docMk/>
            <pc:sldMk cId="812574534" sldId="362"/>
            <ac:spMk id="5" creationId="{4F2DFFFD-9924-B13E-0C4E-DBDEF703C20A}"/>
          </ac:spMkLst>
        </pc:spChg>
        <pc:picChg chg="add mod">
          <ac:chgData name="Justin Joseph Montalban" userId="S::justinjoseph.m@ph.softvision.global::ba54a726-4050-4c99-b5af-2ed54021f609" providerId="AD" clId="Web-{1E8DDE0E-8B09-4DB6-99FA-74F1991D386A}" dt="2023-03-19T14:33:22.233" v="234" actId="1076"/>
          <ac:picMkLst>
            <pc:docMk/>
            <pc:sldMk cId="812574534" sldId="362"/>
            <ac:picMk id="6" creationId="{54135685-DA8C-C525-BD97-2E93AE7E0B1E}"/>
          </ac:picMkLst>
        </pc:picChg>
      </pc:sldChg>
    </pc:docChg>
  </pc:docChgLst>
  <pc:docChgLst>
    <pc:chgData name="Justin Joseph Montalban" userId="ba54a726-4050-4c99-b5af-2ed54021f609" providerId="ADAL" clId="{080C7C55-D1FA-6144-B19B-CE8AEBC0F0E7}"/>
    <pc:docChg chg="modSld sldOrd">
      <pc:chgData name="Justin Joseph Montalban" userId="ba54a726-4050-4c99-b5af-2ed54021f609" providerId="ADAL" clId="{080C7C55-D1FA-6144-B19B-CE8AEBC0F0E7}" dt="2023-03-20T05:56:09.742" v="6" actId="1076"/>
      <pc:docMkLst>
        <pc:docMk/>
      </pc:docMkLst>
      <pc:sldChg chg="modNotesTx">
        <pc:chgData name="Justin Joseph Montalban" userId="ba54a726-4050-4c99-b5af-2ed54021f609" providerId="ADAL" clId="{080C7C55-D1FA-6144-B19B-CE8AEBC0F0E7}" dt="2023-03-18T08:22:11.146" v="0" actId="20577"/>
        <pc:sldMkLst>
          <pc:docMk/>
          <pc:sldMk cId="2033265021" sldId="332"/>
        </pc:sldMkLst>
      </pc:sldChg>
      <pc:sldChg chg="modNotesTx">
        <pc:chgData name="Justin Joseph Montalban" userId="ba54a726-4050-4c99-b5af-2ed54021f609" providerId="ADAL" clId="{080C7C55-D1FA-6144-B19B-CE8AEBC0F0E7}" dt="2023-03-20T05:49:24.100" v="5" actId="20577"/>
        <pc:sldMkLst>
          <pc:docMk/>
          <pc:sldMk cId="2423914533" sldId="334"/>
        </pc:sldMkLst>
      </pc:sldChg>
      <pc:sldChg chg="ord">
        <pc:chgData name="Justin Joseph Montalban" userId="ba54a726-4050-4c99-b5af-2ed54021f609" providerId="ADAL" clId="{080C7C55-D1FA-6144-B19B-CE8AEBC0F0E7}" dt="2023-03-20T05:56:09.742" v="6" actId="1076"/>
        <pc:sldMkLst>
          <pc:docMk/>
          <pc:sldMk cId="3270467886" sldId="358"/>
        </pc:sldMkLst>
      </pc:sldChg>
    </pc:docChg>
  </pc:docChgLst>
  <pc:docChgLst>
    <pc:chgData name="Justin Joseph Montalban" userId="S::justinjoseph.m@ph.softvision.global::ba54a726-4050-4c99-b5af-2ed54021f609" providerId="AD" clId="Web-{14E45590-2766-4594-8BB0-B27ACAA930F6}"/>
    <pc:docChg chg="addSld delSld modSld">
      <pc:chgData name="Justin Joseph Montalban" userId="S::justinjoseph.m@ph.softvision.global::ba54a726-4050-4c99-b5af-2ed54021f609" providerId="AD" clId="Web-{14E45590-2766-4594-8BB0-B27ACAA930F6}" dt="2023-03-19T13:18:11.005" v="34"/>
      <pc:docMkLst>
        <pc:docMk/>
      </pc:docMkLst>
      <pc:sldChg chg="modNotes">
        <pc:chgData name="Justin Joseph Montalban" userId="S::justinjoseph.m@ph.softvision.global::ba54a726-4050-4c99-b5af-2ed54021f609" providerId="AD" clId="Web-{14E45590-2766-4594-8BB0-B27ACAA930F6}" dt="2023-03-19T12:47:09.126" v="16"/>
        <pc:sldMkLst>
          <pc:docMk/>
          <pc:sldMk cId="2643749206" sldId="309"/>
        </pc:sldMkLst>
      </pc:sldChg>
      <pc:sldChg chg="modNotes">
        <pc:chgData name="Justin Joseph Montalban" userId="S::justinjoseph.m@ph.softvision.global::ba54a726-4050-4c99-b5af-2ed54021f609" providerId="AD" clId="Web-{14E45590-2766-4594-8BB0-B27ACAA930F6}" dt="2023-03-19T13:02:35.844" v="22"/>
        <pc:sldMkLst>
          <pc:docMk/>
          <pc:sldMk cId="183505523" sldId="319"/>
        </pc:sldMkLst>
      </pc:sldChg>
      <pc:sldChg chg="modNotes">
        <pc:chgData name="Justin Joseph Montalban" userId="S::justinjoseph.m@ph.softvision.global::ba54a726-4050-4c99-b5af-2ed54021f609" providerId="AD" clId="Web-{14E45590-2766-4594-8BB0-B27ACAA930F6}" dt="2023-03-19T12:45:30.061" v="9"/>
        <pc:sldMkLst>
          <pc:docMk/>
          <pc:sldMk cId="2524312789" sldId="329"/>
        </pc:sldMkLst>
      </pc:sldChg>
      <pc:sldChg chg="modNotes">
        <pc:chgData name="Justin Joseph Montalban" userId="S::justinjoseph.m@ph.softvision.global::ba54a726-4050-4c99-b5af-2ed54021f609" providerId="AD" clId="Web-{14E45590-2766-4594-8BB0-B27ACAA930F6}" dt="2023-03-19T12:48:52.243" v="18"/>
        <pc:sldMkLst>
          <pc:docMk/>
          <pc:sldMk cId="2404324917" sldId="330"/>
        </pc:sldMkLst>
      </pc:sldChg>
      <pc:sldChg chg="modSp addAnim delAnim modAnim">
        <pc:chgData name="Justin Joseph Montalban" userId="S::justinjoseph.m@ph.softvision.global::ba54a726-4050-4c99-b5af-2ed54021f609" providerId="AD" clId="Web-{14E45590-2766-4594-8BB0-B27ACAA930F6}" dt="2023-03-19T13:07:55.351" v="28" actId="1076"/>
        <pc:sldMkLst>
          <pc:docMk/>
          <pc:sldMk cId="11490930" sldId="333"/>
        </pc:sldMkLst>
        <pc:picChg chg="mod">
          <ac:chgData name="Justin Joseph Montalban" userId="S::justinjoseph.m@ph.softvision.global::ba54a726-4050-4c99-b5af-2ed54021f609" providerId="AD" clId="Web-{14E45590-2766-4594-8BB0-B27ACAA930F6}" dt="2023-03-19T13:07:55.351" v="28" actId="1076"/>
          <ac:picMkLst>
            <pc:docMk/>
            <pc:sldMk cId="11490930" sldId="333"/>
            <ac:picMk id="6" creationId="{B4D00183-FBFB-45C3-8EBE-E80BD4CB545D}"/>
          </ac:picMkLst>
        </pc:picChg>
      </pc:sldChg>
      <pc:sldChg chg="modNotes">
        <pc:chgData name="Justin Joseph Montalban" userId="S::justinjoseph.m@ph.softvision.global::ba54a726-4050-4c99-b5af-2ed54021f609" providerId="AD" clId="Web-{14E45590-2766-4594-8BB0-B27ACAA930F6}" dt="2023-03-19T13:18:11.005" v="34"/>
        <pc:sldMkLst>
          <pc:docMk/>
          <pc:sldMk cId="2549257911" sldId="335"/>
        </pc:sldMkLst>
      </pc:sldChg>
      <pc:sldChg chg="add del replId">
        <pc:chgData name="Justin Joseph Montalban" userId="S::justinjoseph.m@ph.softvision.global::ba54a726-4050-4c99-b5af-2ed54021f609" providerId="AD" clId="Web-{14E45590-2766-4594-8BB0-B27ACAA930F6}" dt="2023-03-19T13:09:21.275" v="30"/>
        <pc:sldMkLst>
          <pc:docMk/>
          <pc:sldMk cId="3702471648" sldId="357"/>
        </pc:sldMkLst>
      </pc:sldChg>
    </pc:docChg>
  </pc:docChgLst>
  <pc:docChgLst>
    <pc:chgData name="Justin Joseph Montalban" userId="S::justinjoseph.m@ph.softvision.global::ba54a726-4050-4c99-b5af-2ed54021f609" providerId="AD" clId="Web-{E8A2DB21-EFDC-4825-AACA-A21A52C29923}"/>
    <pc:docChg chg="modSld">
      <pc:chgData name="Justin Joseph Montalban" userId="S::justinjoseph.m@ph.softvision.global::ba54a726-4050-4c99-b5af-2ed54021f609" providerId="AD" clId="Web-{E8A2DB21-EFDC-4825-AACA-A21A52C29923}" dt="2022-12-22T08:38:06.908" v="2"/>
      <pc:docMkLst>
        <pc:docMk/>
      </pc:docMkLst>
      <pc:sldChg chg="addSp modSp mod modClrScheme modShow chgLayout">
        <pc:chgData name="Justin Joseph Montalban" userId="S::justinjoseph.m@ph.softvision.global::ba54a726-4050-4c99-b5af-2ed54021f609" providerId="AD" clId="Web-{E8A2DB21-EFDC-4825-AACA-A21A52C29923}" dt="2022-12-22T08:38:06.908" v="2"/>
        <pc:sldMkLst>
          <pc:docMk/>
          <pc:sldMk cId="250357460" sldId="328"/>
        </pc:sldMkLst>
        <pc:spChg chg="add mod ord">
          <ac:chgData name="Justin Joseph Montalban" userId="S::justinjoseph.m@ph.softvision.global::ba54a726-4050-4c99-b5af-2ed54021f609" providerId="AD" clId="Web-{E8A2DB21-EFDC-4825-AACA-A21A52C29923}" dt="2022-12-22T08:38:06.908" v="2"/>
          <ac:spMkLst>
            <pc:docMk/>
            <pc:sldMk cId="250357460" sldId="328"/>
            <ac:spMk id="2" creationId="{125E297F-4AC2-84BA-3E81-521C65EFFB1C}"/>
          </ac:spMkLst>
        </pc:spChg>
        <pc:spChg chg="mod ord">
          <ac:chgData name="Justin Joseph Montalban" userId="S::justinjoseph.m@ph.softvision.global::ba54a726-4050-4c99-b5af-2ed54021f609" providerId="AD" clId="Web-{E8A2DB21-EFDC-4825-AACA-A21A52C29923}" dt="2022-12-22T08:38:06.908" v="2"/>
          <ac:spMkLst>
            <pc:docMk/>
            <pc:sldMk cId="250357460" sldId="328"/>
            <ac:spMk id="3" creationId="{92B36CE6-9882-4A41-9919-20622A5485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State-based and communication-based tests are worse on both metrics. These are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more likely to couple to a leaking implementation detail, and they also incur higher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maintenance costs due to being larger in size</a:t>
            </a:r>
          </a:p>
          <a:p>
            <a:pPr marL="158750" indent="0">
              <a:buNone/>
            </a:pPr>
            <a:endParaRPr lang="en-US" sz="1800" b="0" i="0" dirty="0">
              <a:solidFill>
                <a:srgbClr val="262626"/>
              </a:solidFill>
              <a:effectLst/>
              <a:latin typeface="NewBaskerville-Roman"/>
            </a:endParaRPr>
          </a:p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Always prefer output-based testing over everything else. Unfortunately, it’s easier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said than done. This style of unit testing is only applicable to code that is written in a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functional way, which is rarely </a:t>
            </a:r>
            <a:r>
              <a:rPr lang="en-US" sz="1800" b="0" i="0">
                <a:solidFill>
                  <a:srgbClr val="262626"/>
                </a:solidFill>
                <a:effectLst/>
                <a:latin typeface="NewBaskerville-Roman"/>
              </a:rPr>
              <a:t>the cause 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for most object-oriented programming languages. Still, there are techniques you can use to transition more of your tests toward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output-based style.</a:t>
            </a:r>
          </a:p>
          <a:p>
            <a:pPr marL="158750" indent="0">
              <a:buNone/>
            </a:pPr>
            <a:endParaRPr lang="en-US" sz="1800" b="0" i="0" dirty="0">
              <a:solidFill>
                <a:srgbClr val="262626"/>
              </a:solidFill>
              <a:effectLst/>
              <a:latin typeface="NewBaskerville-Roman"/>
            </a:endParaRPr>
          </a:p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rest of this chapter shows how to transition from state-based and collaboration based testing to output-based testing. The transition requires you to make your code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more purely functional, which, in turn, enables the use of output-based tests instead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of state- or communication-based ones.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2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output-based unit testing style is also known as</a:t>
            </a:r>
            <a:br>
              <a:rPr lang="en-US" dirty="0"/>
            </a:br>
            <a:r>
              <a:rPr lang="en-US" dirty="0"/>
              <a:t>functional. That’s because it requires the underlying production code to be written in</a:t>
            </a:r>
            <a:br>
              <a:rPr lang="en-US" dirty="0"/>
            </a:br>
            <a:r>
              <a:rPr lang="en-US" dirty="0"/>
              <a:t>a purely functional way, using functional programming. So, what is functional programming?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All inputs and outputs of a mathematical function must</a:t>
            </a:r>
            <a:br>
              <a:rPr lang="en-US" dirty="0"/>
            </a:br>
            <a:r>
              <a:rPr lang="en-US" dirty="0"/>
              <a:t>be explicitly expressed in its method signature, which consists of the method’s name,</a:t>
            </a:r>
            <a:br>
              <a:rPr lang="en-US" dirty="0"/>
            </a:br>
            <a:r>
              <a:rPr lang="en-US" dirty="0"/>
              <a:t>arguments, and return type. A mathematical function produces the same output for a</a:t>
            </a:r>
            <a:br>
              <a:rPr lang="en-US" dirty="0"/>
            </a:br>
            <a:r>
              <a:rPr lang="en-US" dirty="0"/>
              <a:t>given input regardless of how many times it is called.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Methods with no hidden inputs and outputs are called mathematical functions</a:t>
            </a:r>
            <a:br>
              <a:rPr lang="en-US" dirty="0"/>
            </a:br>
            <a:r>
              <a:rPr lang="en-US" dirty="0"/>
              <a:t>because such methods adhere to the definition of a function in mathematics.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95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Side effects—A side effect is an output that isn’t expressed in the method signature</a:t>
            </a:r>
            <a:br>
              <a:rPr lang="en-US" dirty="0"/>
            </a:br>
            <a:r>
              <a:rPr lang="en-US" dirty="0"/>
              <a:t>and, therefore, is hidden. An operation creates a side effect when it mutates the</a:t>
            </a:r>
            <a:br>
              <a:rPr lang="en-US" dirty="0"/>
            </a:br>
            <a:r>
              <a:rPr lang="en-US" dirty="0"/>
              <a:t>state of a class instance, updates a file on the disk, and so on.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15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 Exceptions—When a method throws an exception, it creates a path in the program flow that bypasses the contract established by the method’s signature.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thrown exception can be caught anywhere in the call stack, thus introducing an</a:t>
            </a:r>
            <a:br>
              <a:rPr lang="en-US" dirty="0"/>
            </a:br>
            <a:r>
              <a:rPr lang="en-US" dirty="0"/>
              <a:t>additional output that the method signature doesn’t convey.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32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all inputs to the execution flow that aren’t present in the method signature and, therefore, are hidden.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 reference to an internal or external state—For example, a method can get the current date and time using a static property such as </a:t>
            </a:r>
            <a:r>
              <a:rPr lang="en-US" dirty="0" err="1"/>
              <a:t>DateTime.Now</a:t>
            </a:r>
            <a:r>
              <a:rPr lang="en-US" dirty="0"/>
              <a:t>. It can query</a:t>
            </a:r>
            <a:br>
              <a:rPr lang="en-US" dirty="0"/>
            </a:br>
            <a:r>
              <a:rPr lang="en-US" dirty="0"/>
              <a:t>data from the database, or it can refer to a private mutable field. These are all</a:t>
            </a:r>
            <a:br>
              <a:rPr lang="en-US" dirty="0"/>
            </a:br>
            <a:r>
              <a:rPr lang="en-US" dirty="0"/>
              <a:t>inputs to the execution flow that aren’t present in the method signature and,</a:t>
            </a:r>
            <a:br>
              <a:rPr lang="en-US" dirty="0"/>
            </a:br>
            <a:r>
              <a:rPr lang="en-US" dirty="0"/>
              <a:t>therefore, are hidden. 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6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 following method is not a mathematical function. You can’t</a:t>
            </a:r>
            <a:br>
              <a:rPr lang="en-US" dirty="0"/>
            </a:br>
            <a:r>
              <a:rPr lang="en-US" dirty="0"/>
              <a:t>replace it with the return value because that return value doesn’t represent all of the</a:t>
            </a:r>
            <a:br>
              <a:rPr lang="en-US" dirty="0"/>
            </a:br>
            <a:r>
              <a:rPr lang="en-US" dirty="0"/>
              <a:t>method’s outputs. In this example, the hidden output is the change to field x (a side</a:t>
            </a:r>
            <a:br>
              <a:rPr lang="en-US" dirty="0"/>
            </a:br>
            <a:r>
              <a:rPr lang="en-US" dirty="0"/>
              <a:t>effect):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138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goal of functional programming is not to eliminate side effects altogether but</a:t>
            </a:r>
            <a:br>
              <a:rPr lang="en-US" sz="1800" b="0" i="0" dirty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rather to introduce a separation between code that handles business logic and code</a:t>
            </a:r>
            <a:br>
              <a:rPr lang="en-US" sz="1800" b="0" i="0" dirty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that incurs side effects.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r>
              <a:rPr lang="en-US" dirty="0"/>
              <a:t>Pag meron ka business logic </a:t>
            </a:r>
            <a:r>
              <a:rPr lang="en-US" dirty="0" err="1"/>
              <a:t>bilang</a:t>
            </a:r>
            <a:r>
              <a:rPr lang="en-US" dirty="0"/>
              <a:t> </a:t>
            </a:r>
            <a:r>
              <a:rPr lang="en-US" dirty="0" err="1"/>
              <a:t>oop</a:t>
            </a:r>
            <a:r>
              <a:rPr lang="en-US" dirty="0"/>
              <a:t> wag reference …. Gawin </a:t>
            </a:r>
            <a:r>
              <a:rPr lang="en-US" dirty="0" err="1"/>
              <a:t>mo</a:t>
            </a:r>
            <a:r>
              <a:rPr lang="en-US" dirty="0"/>
              <a:t> functional…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Return mile</a:t>
            </a:r>
          </a:p>
        </p:txBody>
      </p:sp>
    </p:spTree>
    <p:extLst>
      <p:ext uri="{BB962C8B-B14F-4D97-AF65-F5344CB8AC3E}">
        <p14:creationId xmlns:p14="http://schemas.microsoft.com/office/powerpoint/2010/main" val="3841930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separation between business logic and side effects is done by segregating two</a:t>
            </a:r>
            <a:br>
              <a:rPr lang="en-US" dirty="0"/>
            </a:br>
            <a:r>
              <a:rPr lang="en-US" dirty="0"/>
              <a:t>types of code:</a:t>
            </a:r>
            <a:br>
              <a:rPr lang="en-US" dirty="0"/>
            </a:br>
            <a:r>
              <a:rPr lang="en-US" dirty="0"/>
              <a:t> Code that makes a decision—This code doesn’t require side effects and thus can</a:t>
            </a:r>
            <a:br>
              <a:rPr lang="en-US" dirty="0"/>
            </a:br>
            <a:r>
              <a:rPr lang="en-US" dirty="0"/>
              <a:t>be written using mathematical functions.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 Code that acts upon that decision—This code converts all the decisions made by</a:t>
            </a:r>
            <a:br>
              <a:rPr lang="en-US" dirty="0"/>
            </a:br>
            <a:r>
              <a:rPr lang="en-US" dirty="0"/>
              <a:t>the mathematical functions into visible bits, such as changes in the database or</a:t>
            </a:r>
            <a:br>
              <a:rPr lang="en-US" dirty="0"/>
            </a:br>
            <a:r>
              <a:rPr lang="en-US" dirty="0"/>
              <a:t>messages sent to a bus.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792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</a:t>
            </a:r>
            <a:br>
              <a:rPr lang="en-US" dirty="0"/>
            </a:br>
            <a:r>
              <a:rPr lang="en-US" dirty="0"/>
              <a:t>architecture pushes </a:t>
            </a:r>
            <a:r>
              <a:rPr lang="en-US" i="1" dirty="0"/>
              <a:t>all </a:t>
            </a:r>
            <a:r>
              <a:rPr lang="en-US" dirty="0"/>
              <a:t>side effects out of the immutable core to the edges of a business operation. These edges are handled by the mutable shell. On the other hand, the</a:t>
            </a:r>
            <a:br>
              <a:rPr lang="en-US" dirty="0"/>
            </a:br>
            <a:r>
              <a:rPr lang="en-US" dirty="0"/>
              <a:t>hexagonal architecture is fine with side effects made by the domain layer, as long as</a:t>
            </a:r>
            <a:br>
              <a:rPr lang="en-US" dirty="0"/>
            </a:br>
            <a:r>
              <a:rPr lang="en-US" dirty="0"/>
              <a:t>they are limited to that domain layer only. </a:t>
            </a:r>
            <a:br>
              <a:rPr lang="en-US" dirty="0"/>
            </a:br>
            <a:br>
              <a:rPr lang="en-US" sz="1800" dirty="0">
                <a:latin typeface="NewBaskerville-Roman"/>
              </a:rPr>
            </a:br>
            <a:br>
              <a:rPr lang="en-US" sz="1800" dirty="0">
                <a:latin typeface="NewBaskerville-Roman"/>
              </a:rPr>
            </a:br>
            <a:br>
              <a:rPr lang="en-US" sz="1800" dirty="0"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hexagonal architecture differentiates</a:t>
            </a:r>
            <a:br>
              <a:rPr lang="en-US" sz="1800" b="0" i="0" dirty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domain layer and the application services layer (figure 6.10). The </a:t>
            </a:r>
            <a:r>
              <a:rPr lang="en-US" sz="1800" b="0" i="1" dirty="0">
                <a:solidFill>
                  <a:srgbClr val="262626"/>
                </a:solidFill>
                <a:effectLst/>
                <a:latin typeface="NewBaskerville-Italic"/>
              </a:rPr>
              <a:t>domain layer 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is</a:t>
            </a:r>
            <a:br>
              <a:rPr lang="en-US" sz="1800" b="0" i="0" dirty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accountable for business logic while the </a:t>
            </a:r>
            <a:r>
              <a:rPr lang="en-US" sz="1800" b="0" i="1" dirty="0">
                <a:solidFill>
                  <a:srgbClr val="262626"/>
                </a:solidFill>
                <a:effectLst/>
                <a:latin typeface="NewBaskerville-Italic"/>
              </a:rPr>
              <a:t>application services layer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, for communication with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external applications such as a database or an SMTP service.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Key world – Functional ache is self-sufficient – independent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7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first style of unit testing is the output-based style, where you feed an input to the system under test (SUT) and </a:t>
            </a:r>
            <a:r>
              <a:rPr lang="en-US" b="1"/>
              <a:t>check the output it produces (figure 6.1).</a:t>
            </a:r>
            <a:r>
              <a:rPr lang="en-US"/>
              <a:t> </a:t>
            </a:r>
          </a:p>
          <a:p>
            <a:r>
              <a:rPr lang="en-US"/>
              <a:t>This style of unit</a:t>
            </a:r>
            <a:br>
              <a:rPr lang="en-US"/>
            </a:br>
            <a:r>
              <a:rPr lang="en-US"/>
              <a:t>testing is only applicable to code that doesn’t change a global or internal state, so the</a:t>
            </a:r>
            <a:br>
              <a:rPr lang="en-US"/>
            </a:br>
            <a:r>
              <a:rPr lang="en-US"/>
              <a:t>only component to verify is its return value.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b="1"/>
              <a:t>the only outcome of the </a:t>
            </a:r>
            <a:r>
              <a:rPr lang="en-US" b="1" err="1"/>
              <a:t>CalculateDiscount</a:t>
            </a:r>
            <a:r>
              <a:rPr lang="en-US" b="1"/>
              <a:t>() method is the discount it returns: the output value </a:t>
            </a:r>
            <a:br>
              <a:rPr lang="en-US" b="1"/>
            </a:b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316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take a sample application and refactor it toward functional architecture.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We’ll refactor state-based and communication based tests to the output-based style of unit testing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924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656565"/>
                </a:solidFill>
                <a:effectLst/>
                <a:latin typeface="FranklinGothic-Demi"/>
              </a:rPr>
              <a:t>The audit system stores information</a:t>
            </a:r>
            <a:br>
              <a:rPr lang="en-US" sz="1800" b="0" i="0" dirty="0">
                <a:effectLst/>
                <a:latin typeface="FranklinGothic-Demi"/>
              </a:rPr>
            </a:br>
            <a:r>
              <a:rPr lang="en-US" sz="1800" b="0" i="0" dirty="0">
                <a:solidFill>
                  <a:srgbClr val="656565"/>
                </a:solidFill>
                <a:effectLst/>
                <a:latin typeface="FranklinGothic-Demi"/>
              </a:rPr>
              <a:t>about visitors in text files with a specific format.</a:t>
            </a:r>
            <a:br>
              <a:rPr lang="en-US" sz="1800" b="0" i="0" dirty="0">
                <a:effectLst/>
                <a:latin typeface="FranklinGothic-Demi"/>
              </a:rPr>
            </a:br>
            <a:r>
              <a:rPr lang="en-US" sz="1800" b="0" i="0" dirty="0">
                <a:solidFill>
                  <a:srgbClr val="656565"/>
                </a:solidFill>
                <a:effectLst/>
                <a:latin typeface="FranklinGothic-Demi"/>
              </a:rPr>
              <a:t>When the maximum number of entries per file is</a:t>
            </a:r>
            <a:br>
              <a:rPr lang="en-US" sz="1800" b="0" i="0" dirty="0">
                <a:effectLst/>
                <a:latin typeface="FranklinGothic-Demi"/>
              </a:rPr>
            </a:br>
            <a:r>
              <a:rPr lang="en-US" sz="1800" b="0" i="0" dirty="0">
                <a:solidFill>
                  <a:srgbClr val="656565"/>
                </a:solidFill>
                <a:effectLst/>
                <a:latin typeface="FranklinGothic-Demi"/>
              </a:rPr>
              <a:t>reached, the system creates a new file</a:t>
            </a:r>
            <a:r>
              <a:rPr lang="en-US" dirty="0"/>
              <a:t> </a:t>
            </a:r>
          </a:p>
          <a:p>
            <a:endParaRPr lang="en-US" dirty="0"/>
          </a:p>
          <a:p>
            <a:pPr marL="514350" indent="-285750">
              <a:buChar char="•"/>
            </a:pPr>
            <a:r>
              <a:rPr lang="en-US" dirty="0"/>
              <a:t>Simple lang to code:</a:t>
            </a:r>
          </a:p>
          <a:p>
            <a:pPr marL="971550" lvl="1" indent="-285750">
              <a:buChar char="•"/>
            </a:pPr>
            <a:r>
              <a:rPr lang="en-US" dirty="0"/>
              <a:t>Retrieves a full list of files from the working directory </a:t>
            </a:r>
          </a:p>
          <a:p>
            <a:pPr marL="971550" lvl="1" indent="-285750">
              <a:buChar char="•"/>
            </a:pPr>
            <a:r>
              <a:rPr lang="en-US" dirty="0"/>
              <a:t>Sorts them by index (all filenames follow the same pattern: audit_{index}.txt</a:t>
            </a:r>
            <a:br>
              <a:rPr lang="en-US" dirty="0"/>
            </a:br>
            <a:r>
              <a:rPr lang="en-US" dirty="0"/>
              <a:t>[for example, audit_1.txt]) </a:t>
            </a:r>
          </a:p>
          <a:p>
            <a:pPr marL="971550" lvl="1" indent="-285750">
              <a:buChar char="•"/>
            </a:pPr>
            <a:r>
              <a:rPr lang="en-US" dirty="0"/>
              <a:t>If there are no audit files yet, creates a first one with a single record </a:t>
            </a:r>
          </a:p>
          <a:p>
            <a:pPr marL="971550" lvl="1" indent="-285750">
              <a:buChar char="•"/>
            </a:pPr>
            <a:r>
              <a:rPr lang="en-US" dirty="0"/>
              <a:t>If there are audit files, gets the most recent one and either appends the new</a:t>
            </a:r>
            <a:br>
              <a:rPr lang="en-US" dirty="0"/>
            </a:br>
            <a:r>
              <a:rPr lang="en-US" dirty="0"/>
              <a:t>record to it or creates a new file, depending on whether the number of entries</a:t>
            </a:r>
            <a:br>
              <a:rPr lang="en-US" dirty="0"/>
            </a:br>
            <a:r>
              <a:rPr lang="en-US" dirty="0"/>
              <a:t>in that file has reached the limit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8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AuditManager</a:t>
            </a:r>
            <a:r>
              <a:rPr lang="en-US" dirty="0"/>
              <a:t> class is hard to test as-is, because it’s tightly coupled to the filesystem. Before the test, you’d need to put files in the right place, and after the test</a:t>
            </a:r>
            <a:br>
              <a:rPr lang="en-US" dirty="0"/>
            </a:br>
            <a:r>
              <a:rPr lang="en-US" dirty="0"/>
              <a:t>finishes, you’d read those files, check their contents, and clear them out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They don’t comply with the second and the third attributes of a unit test, thereby</a:t>
            </a:r>
            <a:br>
              <a:rPr lang="en-US" dirty="0"/>
            </a:br>
            <a:r>
              <a:rPr lang="en-US" dirty="0"/>
              <a:t>falling into the category of integration tests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unit test verifies a single unit of behavior,</a:t>
            </a:r>
            <a:br>
              <a:rPr lang="en-US" dirty="0"/>
            </a:br>
            <a:r>
              <a:rPr lang="en-US" dirty="0"/>
              <a:t> Does it quickly,</a:t>
            </a:r>
            <a:br>
              <a:rPr lang="en-US" dirty="0"/>
            </a:br>
            <a:r>
              <a:rPr lang="en-US" dirty="0"/>
              <a:t> And does it in isolation from other tests.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252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create Interface para ma mock natin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fileSystem</a:t>
            </a:r>
            <a:r>
              <a:rPr lang="en-US" dirty="0"/>
              <a:t> or </a:t>
            </a:r>
            <a:r>
              <a:rPr lang="en-US" dirty="0" err="1"/>
              <a:t>pag</a:t>
            </a:r>
            <a:r>
              <a:rPr lang="en-US" dirty="0"/>
              <a:t> create or update ng file</a:t>
            </a:r>
          </a:p>
        </p:txBody>
      </p:sp>
    </p:spTree>
    <p:extLst>
      <p:ext uri="{BB962C8B-B14F-4D97-AF65-F5344CB8AC3E}">
        <p14:creationId xmlns:p14="http://schemas.microsoft.com/office/powerpoint/2010/main" val="3389022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2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hiding side effects behind an interface and injecting that interface into</a:t>
            </a:r>
            <a:br>
              <a:rPr lang="en-US" dirty="0"/>
            </a:br>
            <a:r>
              <a:rPr lang="en-US" dirty="0" err="1"/>
              <a:t>AuditManager</a:t>
            </a:r>
            <a:r>
              <a:rPr lang="en-US" dirty="0"/>
              <a:t>, you can move those side effects out of the class entirely.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AuditManager</a:t>
            </a:r>
            <a:r>
              <a:rPr lang="en-US" dirty="0"/>
              <a:t> is then only responsible for making a decision about what to do with the</a:t>
            </a:r>
            <a:br>
              <a:rPr lang="en-US" dirty="0"/>
            </a:br>
            <a:r>
              <a:rPr lang="en-US" dirty="0"/>
              <a:t>files. A new class, </a:t>
            </a:r>
            <a:r>
              <a:rPr lang="en-US" dirty="0" err="1"/>
              <a:t>Persister</a:t>
            </a:r>
            <a:r>
              <a:rPr lang="en-US" dirty="0"/>
              <a:t>, acts on that decision and applies updates to the filesystem (figure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934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 does is read content from the working directory</a:t>
            </a:r>
            <a:br>
              <a:rPr lang="en-US" dirty="0"/>
            </a:br>
            <a:r>
              <a:rPr lang="en-US" dirty="0"/>
              <a:t>and apply updates it receives from </a:t>
            </a:r>
            <a:r>
              <a:rPr lang="en-US" dirty="0" err="1"/>
              <a:t>AuditManager</a:t>
            </a:r>
            <a:r>
              <a:rPr lang="en-US" dirty="0"/>
              <a:t> back to that working directory.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439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Functional architecture concedes performance for maintainability gains.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In code bases that are simple or not that important, the initial investment required for functional architecture won’t pay off.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6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test verifies the Products collection after the addition is completed. Unlike</a:t>
            </a:r>
            <a:br>
              <a:rPr lang="en-US"/>
            </a:br>
            <a:r>
              <a:rPr lang="en-US"/>
              <a:t>the example of output-based testing in listing 6.1, the outcome of </a:t>
            </a:r>
            <a:r>
              <a:rPr lang="en-US" err="1"/>
              <a:t>AddProduct</a:t>
            </a:r>
            <a:r>
              <a:rPr lang="en-US"/>
              <a:t>() is the</a:t>
            </a:r>
            <a:br>
              <a:rPr lang="en-US"/>
            </a:br>
            <a:r>
              <a:rPr lang="en-US"/>
              <a:t>change made to the order’s state. 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term state in this style of testing can refer to the state of the</a:t>
            </a:r>
            <a:br>
              <a:rPr lang="en-US"/>
            </a:br>
            <a:r>
              <a:rPr lang="en-US"/>
              <a:t>SUT itself, of one of its collaborators, or of an out-of-process dependency, such as</a:t>
            </a:r>
            <a:br>
              <a:rPr lang="en-US"/>
            </a:br>
            <a:r>
              <a:rPr lang="en-US"/>
              <a:t>the database or the filesystem. 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37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style uses</a:t>
            </a:r>
            <a:br>
              <a:rPr lang="en-US"/>
            </a:br>
            <a:r>
              <a:rPr lang="en-US"/>
              <a:t>mocks to verify communications between the system under test and its collaborators 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1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short you make a one Arrange for all your unit test</a:t>
            </a:r>
          </a:p>
        </p:txBody>
      </p:sp>
    </p:spTree>
    <p:extLst>
      <p:ext uri="{BB962C8B-B14F-4D97-AF65-F5344CB8AC3E}">
        <p14:creationId xmlns:p14="http://schemas.microsoft.com/office/powerpoint/2010/main" val="381552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Generally, you can write a test that exercises as much or as little code as you like; no</a:t>
            </a:r>
            <a:br>
              <a:rPr lang="en-US"/>
            </a:br>
            <a:r>
              <a:rPr lang="en-US"/>
              <a:t>particular style provides a benefit in this area. The same is true for the code’s complexity and domain significance </a:t>
            </a:r>
            <a:br>
              <a:rPr lang="en-US"/>
            </a:br>
            <a:br>
              <a:rPr lang="en-US" sz="1800">
                <a:latin typeface="NewBaskerville-Roman"/>
              </a:rPr>
            </a:br>
            <a:br>
              <a:rPr lang="en-US" sz="1800">
                <a:latin typeface="NewBaskerville-Roman"/>
              </a:rPr>
            </a:br>
            <a:br>
              <a:rPr lang="en-US" sz="1800"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Communication-based testing can be slightly worse because mocks tend to introduce</a:t>
            </a:r>
            <a:br>
              <a:rPr lang="en-US" sz="1800" b="0" i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additional latency at runtime. But the difference is negligible, unless you have tens of</a:t>
            </a:r>
            <a:br>
              <a:rPr lang="en-US" sz="1800" b="0" i="0"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thousands of such tests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Output-based: the resulting tests couple only to the method under test. </a:t>
            </a:r>
            <a:endParaRPr lang="en-US" sz="1800" b="0" i="0" dirty="0">
              <a:solidFill>
                <a:srgbClr val="262626"/>
              </a:solidFill>
              <a:effectLst/>
              <a:latin typeface="NewBaskerville-Roman"/>
            </a:endParaRPr>
          </a:p>
          <a:p>
            <a:endParaRPr lang="en-US" sz="1800" b="0" i="0" dirty="0">
              <a:solidFill>
                <a:srgbClr val="262626"/>
              </a:solidFill>
              <a:effectLst/>
              <a:latin typeface="NewBaskerville-Roman"/>
            </a:endParaRPr>
          </a:p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The only exception is the communication-based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style: overusing it can result in shallow tests that verify only a thin slice of code and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mock out everything else. Such shallowness is not a definitive feature of communication based testing, though, but rather is an extreme case of abusing this technique.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Communication-based testing can be slightly worse because mocks tend to introduce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additional latency at runtime.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but, unlike with resistance to refactoring, there’s not much you can do to mitigate that..</a:t>
            </a:r>
          </a:p>
          <a:p>
            <a:endParaRPr lang="en-US" sz="24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2400" dirty="0"/>
              <a:t>State Based - This Is </a:t>
            </a:r>
            <a:r>
              <a:rPr lang="en-US" sz="2400" dirty="0" err="1"/>
              <a:t>sbecause</a:t>
            </a:r>
            <a:r>
              <a:rPr lang="en-US" sz="2400" dirty="0"/>
              <a:t> state verification often takes up more space than output verification.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24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Communication-based testing: - requires setting up test doubles and interaction assertions, and that takes up a lot of space.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Tests become even larger and less maintainable when you have </a:t>
            </a:r>
            <a:r>
              <a:rPr lang="en-US" sz="1800" b="0" i="1" dirty="0">
                <a:solidFill>
                  <a:srgbClr val="262626"/>
                </a:solidFill>
                <a:effectLst/>
                <a:latin typeface="NewBaskerville-Italic"/>
              </a:rPr>
              <a:t>mock chains 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(mocks or stubs returning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other mocks, which also return mocks, and so on, several layers deep).</a:t>
            </a:r>
            <a:r>
              <a:rPr lang="en-US" sz="4000" dirty="0"/>
              <a:t> </a:t>
            </a:r>
            <a:br>
              <a:rPr lang="en-US" sz="4000" dirty="0"/>
            </a:br>
            <a:br>
              <a:rPr lang="en-US" sz="2400" dirty="0"/>
            </a:br>
            <a:endParaRPr lang="en-US" sz="2400" dirty="0"/>
          </a:p>
          <a:p>
            <a:pPr marL="15875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6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but, unlike with resistance to refactoring, there’s not much you can do to mitigate that..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2400" dirty="0"/>
              <a:t>State Based is less </a:t>
            </a:r>
            <a:r>
              <a:rPr lang="en-US" sz="2400" dirty="0" err="1"/>
              <a:t>maintanable</a:t>
            </a:r>
            <a:r>
              <a:rPr lang="en-US" sz="2400" dirty="0"/>
              <a:t> - This Is because state verification often takes up more space than output verification.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400" dirty="0"/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This test uses the fact that comments can be compared as whole values, without the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need to assert individual properties in them. It also uses the </a:t>
            </a:r>
            <a:r>
              <a:rPr lang="en-US" sz="1800" b="0" i="0" dirty="0" err="1">
                <a:solidFill>
                  <a:srgbClr val="262626"/>
                </a:solidFill>
                <a:effectLst/>
                <a:latin typeface="Courier"/>
              </a:rPr>
              <a:t>BeEquivalentTo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Courier"/>
              </a:rPr>
              <a:t> </a:t>
            </a: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method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from Fluent Assertions, which can compare entire collections, thereby removing the</a:t>
            </a:r>
            <a:b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</a:br>
            <a:r>
              <a:rPr lang="en-US" sz="1800" b="0" i="0" dirty="0">
                <a:solidFill>
                  <a:srgbClr val="262626"/>
                </a:solidFill>
                <a:effectLst/>
                <a:latin typeface="NewBaskerville-Roman"/>
              </a:rPr>
              <a:t>need to check the collection size.</a:t>
            </a:r>
            <a:r>
              <a:rPr lang="en-US" sz="4000" dirty="0"/>
              <a:t> </a:t>
            </a:r>
            <a:br>
              <a:rPr lang="en-US" sz="4000" dirty="0"/>
            </a:br>
            <a:br>
              <a:rPr lang="en-US" sz="2400" dirty="0"/>
            </a:br>
            <a:endParaRPr lang="en-US" sz="2400" dirty="0"/>
          </a:p>
          <a:p>
            <a:pPr marL="15875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7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dark layout ">
  <p:cSld name="Cover 1 - dark layout 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116" t="116"/>
          <a:stretch/>
        </p:blipFill>
        <p:spPr>
          <a:xfrm>
            <a:off x="0" y="-1"/>
            <a:ext cx="1219199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6" y="369735"/>
            <a:ext cx="2068020" cy="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-1367942" y="1682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 - gradient 3">
  <p:cSld name="Divider 2 - gradient 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7922" t="14335" r="14839" b="41847"/>
          <a:stretch/>
        </p:blipFill>
        <p:spPr>
          <a:xfrm>
            <a:off x="-1" y="-1"/>
            <a:ext cx="12215812" cy="693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er head, sub head, footnote - light">
  <p:cSld name="Super head, sub head, footnote - ligh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xfrm>
            <a:off x="457200" y="992028"/>
            <a:ext cx="10808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3"/>
          </p:nvPr>
        </p:nvSpPr>
        <p:spPr>
          <a:xfrm>
            <a:off x="457201" y="5876091"/>
            <a:ext cx="10808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4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50"/>
              <a:buNone/>
              <a:defRPr sz="105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light">
  <p:cSld name="Two column - ligh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57201" y="5876091"/>
            <a:ext cx="10808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bleed image">
  <p:cSld name="Title and full bleed imag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>
            <a:spLocks noGrp="1"/>
          </p:cNvSpPr>
          <p:nvPr>
            <p:ph type="pic" idx="2"/>
          </p:nvPr>
        </p:nvSpPr>
        <p:spPr>
          <a:xfrm>
            <a:off x="0" y="1326000"/>
            <a:ext cx="12192000" cy="553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with image">
  <p:cSld name="Sidebar with imag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457200" y="1700783"/>
            <a:ext cx="4114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2"/>
          </p:nvPr>
        </p:nvSpPr>
        <p:spPr>
          <a:xfrm>
            <a:off x="457201" y="5876091"/>
            <a:ext cx="411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0"/>
          <p:cNvSpPr>
            <a:spLocks noGrp="1"/>
          </p:cNvSpPr>
          <p:nvPr>
            <p:ph type="pic" idx="3"/>
          </p:nvPr>
        </p:nvSpPr>
        <p:spPr>
          <a:xfrm>
            <a:off x="4919575" y="1695325"/>
            <a:ext cx="7272600" cy="51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dark layout">
  <p:cSld name="Cover 2 - dark layout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7650" y="706793"/>
            <a:ext cx="3719826" cy="13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sz="3600"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1">
  <p:cSld name="Divider 1 - gradien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337" t="337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⎻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dark">
  <p:cSld name="Basic title and content - dark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 only - light">
    <p:bg>
      <p:bgPr>
        <a:solidFill>
          <a:schemeClr val="l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Cov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1" y="372761"/>
            <a:ext cx="358140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" y="6485892"/>
            <a:ext cx="358140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3400"/>
            <a:ext cx="12192000" cy="6861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 </a:t>
            </a:r>
            <a:endParaRPr sz="1867"/>
          </a:p>
        </p:txBody>
      </p:sp>
      <p:sp>
        <p:nvSpPr>
          <p:cNvPr id="21" name="Google Shape;21;p2"/>
          <p:cNvSpPr txBox="1"/>
          <p:nvPr/>
        </p:nvSpPr>
        <p:spPr>
          <a:xfrm>
            <a:off x="558800" y="6395113"/>
            <a:ext cx="2701600" cy="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8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6096001" y="1309834"/>
            <a:ext cx="6096631" cy="434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1" y="1309834"/>
            <a:ext cx="388004" cy="43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412200" y="1309833"/>
            <a:ext cx="5667600" cy="43404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95" y="202700"/>
            <a:ext cx="2511752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04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">
  <p:cSld name="04_2 Column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558800" y="1125633"/>
            <a:ext cx="5366400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979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979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561400" y="232785"/>
            <a:ext cx="9773600" cy="354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558800" y="663397"/>
            <a:ext cx="11074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3"/>
          </p:nvPr>
        </p:nvSpPr>
        <p:spPr>
          <a:xfrm>
            <a:off x="6296000" y="1125633"/>
            <a:ext cx="5366400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4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533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Divider_03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412867" y="1299634"/>
            <a:ext cx="5683136" cy="434036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558800" y="6395113"/>
            <a:ext cx="2701600" cy="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8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86" y="306097"/>
            <a:ext cx="1521935" cy="31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1" y="1299634"/>
            <a:ext cx="412199" cy="43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6096135" y="1309834"/>
            <a:ext cx="6096499" cy="43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420367" y="5650233"/>
            <a:ext cx="5667600" cy="11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12200" y="1309833"/>
            <a:ext cx="5667600" cy="43404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8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256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ext Box Layout">
  <p:cSld name="06_Text Box Layou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558800" y="1125633"/>
            <a:ext cx="11103600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063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61400" y="232785"/>
            <a:ext cx="9773600" cy="354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2"/>
          </p:nvPr>
        </p:nvSpPr>
        <p:spPr>
          <a:xfrm>
            <a:off x="558800" y="663397"/>
            <a:ext cx="11074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4673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2">
  <p:cSld name="Divider_02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-3400"/>
            <a:ext cx="12192000" cy="6861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 </a:t>
            </a:r>
            <a:endParaRPr sz="1867"/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412867" y="1299634"/>
            <a:ext cx="5683136" cy="434036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558800" y="6395113"/>
            <a:ext cx="2701600" cy="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8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86" y="306097"/>
            <a:ext cx="1521935" cy="31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412200" y="1309833"/>
            <a:ext cx="5667600" cy="43404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8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1" y="1299634"/>
            <a:ext cx="412199" cy="43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6096135" y="1309834"/>
            <a:ext cx="6096499" cy="43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>
            <a:off x="420367" y="5650233"/>
            <a:ext cx="5667600" cy="1192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3"/>
              </a:gs>
              <a:gs pos="86000">
                <a:srgbClr val="FA792B"/>
              </a:gs>
              <a:gs pos="100000">
                <a:schemeClr val="accent5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23605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Divider_0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412867" y="1299634"/>
            <a:ext cx="5683136" cy="434036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558800" y="6395113"/>
            <a:ext cx="2701600" cy="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8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86" y="306097"/>
            <a:ext cx="1521935" cy="31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1" y="1299634"/>
            <a:ext cx="412199" cy="43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6096135" y="1309834"/>
            <a:ext cx="6096499" cy="43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420367" y="5650233"/>
            <a:ext cx="5667600" cy="11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412200" y="1309833"/>
            <a:ext cx="5667600" cy="43404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867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91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Divider_09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30" name="Google Shape;130;p14"/>
          <p:cNvCxnSpPr/>
          <p:nvPr/>
        </p:nvCxnSpPr>
        <p:spPr>
          <a:xfrm>
            <a:off x="561133" y="1339067"/>
            <a:ext cx="813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561133" y="5640000"/>
            <a:ext cx="813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561000" y="1309833"/>
            <a:ext cx="8136400" cy="43404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333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558800" y="6395113"/>
            <a:ext cx="2701600" cy="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8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486" y="306097"/>
            <a:ext cx="1521935" cy="31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1" y="1299634"/>
            <a:ext cx="412199" cy="434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8880001" y="1309834"/>
            <a:ext cx="3312633" cy="4340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80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light layout">
  <p:cSld name="Cover 2 - light layou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50" y="705175"/>
            <a:ext cx="3719850" cy="136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 - gradient 1">
  <p:cSld name="Divider 2 - gradient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l="5010" t="10638" r="15648"/>
          <a:stretch/>
        </p:blipFill>
        <p:spPr>
          <a:xfrm>
            <a:off x="0" y="-1"/>
            <a:ext cx="12192000" cy="686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 - gradient 2">
  <p:cSld name="Divider 2 - gradient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t="19098" r="11762" b="31268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5" r:id="rId16"/>
    <p:sldLayoutId id="2147483666" r:id="rId17"/>
    <p:sldLayoutId id="2147483669" r:id="rId18"/>
    <p:sldLayoutId id="2147483670" r:id="rId19"/>
    <p:sldLayoutId id="2147483671" r:id="rId20"/>
    <p:sldLayoutId id="2147483673" r:id="rId21"/>
    <p:sldLayoutId id="2147483679" r:id="rId22"/>
    <p:sldLayoutId id="2147483681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r>
              <a:rPr lang="en-US" dirty="0"/>
              <a:t>Styles of unit test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373E1C6-4AF0-6FF7-D58D-E9EF36B31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8BF7B-41A8-FFAE-3014-FBD03F132D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8312F-C82F-455E-B85D-1EA736B7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dirty="0"/>
              <a:t>Three characteristics of this metric are: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amount of code that is executed during the test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complexity of that code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Its domain significance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against regressions and feedback speed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C4868-B5D5-4F49-A4F4-7241A192D7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Doesn’t depend on a particular style of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94C0B-0B4B-5B52-844F-513E4593C58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5D638-F3E7-1584-1740-32F48CC8FEA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50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8312F-C82F-455E-B85D-1EA736B7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Output-based:</a:t>
            </a:r>
          </a:p>
          <a:p>
            <a:pPr lvl="1"/>
            <a:r>
              <a:rPr lang="en-US" dirty="0"/>
              <a:t>Best protection against false positives because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State-based:</a:t>
            </a:r>
          </a:p>
          <a:p>
            <a:pPr lvl="1"/>
            <a:r>
              <a:rPr lang="en-US" dirty="0"/>
              <a:t>Prone to false positives </a:t>
            </a:r>
          </a:p>
          <a:p>
            <a:pPr marL="821246" lvl="1" indent="0">
              <a:buNone/>
            </a:pPr>
            <a:endParaRPr lang="en-US" dirty="0"/>
          </a:p>
          <a:p>
            <a:r>
              <a:rPr lang="en-US" dirty="0"/>
              <a:t>Communication-based:</a:t>
            </a:r>
          </a:p>
          <a:p>
            <a:pPr lvl="1"/>
            <a:r>
              <a:rPr lang="en-US" dirty="0"/>
              <a:t>Most vulnerable to false alarms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to refactoring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C4868-B5D5-4F49-A4F4-7241A192D7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 Measure of how many false positives (false alarms) tests generate during refactoring.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47108-8A31-C417-0113-C0F26CFAA08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CA619-39C3-C643-BF19-B200BE15B3C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075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8312F-C82F-455E-B85D-1EA736B7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Output-based:</a:t>
            </a:r>
          </a:p>
          <a:p>
            <a:pPr lvl="1"/>
            <a:r>
              <a:rPr lang="en-US" dirty="0"/>
              <a:t>Tests are almost always short and concise and thus are easier to maintain. </a:t>
            </a:r>
          </a:p>
          <a:p>
            <a:pPr lvl="1"/>
            <a:endParaRPr lang="en-US" dirty="0"/>
          </a:p>
          <a:p>
            <a:r>
              <a:rPr lang="en-US" dirty="0"/>
              <a:t>Communication-based:</a:t>
            </a:r>
          </a:p>
          <a:p>
            <a:pPr lvl="1"/>
            <a:r>
              <a:rPr lang="en-US" dirty="0"/>
              <a:t>Worse than output-based and state-based tests on</a:t>
            </a:r>
            <a:br>
              <a:rPr lang="en-US" dirty="0"/>
            </a:br>
            <a:r>
              <a:rPr lang="en-US" dirty="0"/>
              <a:t>the maintainability metric. </a:t>
            </a:r>
            <a:br>
              <a:rPr lang="en-US" dirty="0"/>
            </a:br>
            <a:r>
              <a:rPr lang="en-US" dirty="0"/>
              <a:t>.</a:t>
            </a:r>
          </a:p>
          <a:p>
            <a:pPr marL="821246" lvl="1" indent="0">
              <a:buNone/>
            </a:pPr>
            <a:br>
              <a:rPr lang="en-US" dirty="0"/>
            </a:br>
            <a:endParaRPr lang="en-US" dirty="0"/>
          </a:p>
          <a:p>
            <a:pPr marL="821246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C4868-B5D5-4F49-A4F4-7241A192D7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highly correlated with the styles of unit testing;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DC41F-3056-201E-D7E3-94BE9C68F3C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8CB2B-3AB6-A0BF-47C6-6C63F605A88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39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8312F-C82F-455E-B85D-1EA736B7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State-based:</a:t>
            </a:r>
          </a:p>
          <a:p>
            <a:pPr lvl="1"/>
            <a:r>
              <a:rPr lang="en-US" dirty="0"/>
              <a:t>Tests are normally less maintainable than output-based ones.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A5B6E-5B12-1804-BA6C-4C21C35816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EF3337-A634-7E44-C5B9-E775CFFF11F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D3C31A-E1CE-DB1E-8FEC-619D38BDB32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00183-FBFB-45C3-8EBE-E80BD4CB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7" y="2249428"/>
            <a:ext cx="5353223" cy="275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A211E-D097-48A1-8711-7F010A62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656" y="2394967"/>
            <a:ext cx="7420185" cy="25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77EAC-0DBD-62E0-5548-0AEC355E3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11E96-81E2-99BB-C62A-ACFF40E11BB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43F68F-D736-E6E9-6227-F761C549FAA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64A336-7AF3-4504-BAE2-123B32DB7638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16C71-7D1B-4034-B253-FC1596D2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97" y="2716983"/>
            <a:ext cx="9492343" cy="18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EF0B34-5459-4D11-AAC0-6292699C1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functional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1285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8312F-C82F-455E-B85D-1EA736B7B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125633"/>
            <a:ext cx="10917936" cy="5012000"/>
          </a:xfrm>
        </p:spPr>
        <p:txBody>
          <a:bodyPr/>
          <a:lstStyle/>
          <a:p>
            <a:r>
              <a:rPr lang="en-US" dirty="0"/>
              <a:t>Functional programming is programming with mathematical functions. A mathematical function (also known as pure function) is a function (or method) that doesn’t have any hidden inputs or outputs.</a:t>
            </a:r>
          </a:p>
          <a:p>
            <a:pPr marL="203195" indent="0">
              <a:buNone/>
            </a:pPr>
            <a:endParaRPr lang="en-US" dirty="0"/>
          </a:p>
          <a:p>
            <a:r>
              <a:rPr lang="en-US" dirty="0"/>
              <a:t>All inputs and outputs of a mathematical function must be explicitly expressed in its method signature, which consists of the method’s name, arguments, and return type.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5685E-D9CB-43D7-96CA-F53A6DD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programming?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7C4868-B5D5-4F49-A4F4-7241A192D72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951BC-17D8-428E-9820-1A1B2ECE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810328"/>
            <a:ext cx="10198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89100B-5BB0-466A-A5E1-3D7D3EBCD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203195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D9BE6-57EB-49FB-837C-D6440411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hidden inputs and outputs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DF1DB6-76DC-F427-B213-29E898EAB3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B21892-2123-0490-5D56-9953DD206C7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2438" y="1735922"/>
            <a:ext cx="5303400" cy="3078355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Side effect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Exceptions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Reference to an internal or external state</a:t>
            </a:r>
          </a:p>
          <a:p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0C61C7-50DC-A20D-70AF-FFBB008B1CA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92670-27FE-8709-E47B-1630C9E1A525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260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9D975-61BB-49EF-9700-96EFA27A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output that isn’t expressed in the method signature and, therefore, is hidden</a:t>
            </a:r>
          </a:p>
          <a:p>
            <a:r>
              <a:rPr lang="en-US" dirty="0"/>
              <a:t>An operation creates a side effect when it mutates the state of a class instance, updates a file on the disk, and so 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995F6-4D3F-479F-A220-02F09310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</a:t>
            </a:r>
          </a:p>
        </p:txBody>
      </p:sp>
      <p:pic>
        <p:nvPicPr>
          <p:cNvPr id="1026" name="Picture 2" descr="side effects side effects everywhere - Buzz and Woody (Toy Story) Meme |  Make a Meme">
            <a:extLst>
              <a:ext uri="{FF2B5EF4-FFF2-40B4-BE49-F238E27FC236}">
                <a16:creationId xmlns:a16="http://schemas.microsoft.com/office/drawing/2014/main" id="{FF46F3DA-B970-47B7-8C00-CFED92B8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10" y="2643519"/>
            <a:ext cx="5521089" cy="30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4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5C605-5295-4162-B678-DDF53E8C2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24CF1A-6EB1-447D-A3D7-37C57CC5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854D7-1F87-C530-B7DA-487C54E0358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AD0F08-A418-7C92-1290-9F56E687162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When a method throws an exception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introducing an additional output that the method signature doesn’t convey</a:t>
            </a:r>
          </a:p>
          <a:p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F49F9C-42A6-819A-7212-132089AC766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67D2DF-C346-BE15-0D10-35631910E54B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2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3BCA86-92E0-447E-87B5-FE0D6384A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8B6B5-FB6A-40E5-AB11-F73F750A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CD948-BD99-4613-FA09-E62E5F8C35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0E339-DEEA-AF2A-AA4A-82536D469D9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Comparing styles of unit testing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relationship between functional and hexagonal architectures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Transitioning to output-based testing</a:t>
            </a:r>
          </a:p>
          <a:p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5738A-B662-BFFC-8A1D-40F5D04CB2E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19CC2-90A9-E1F1-107E-30603125B71C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1343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ED00C4-638E-4EAF-A06C-E7C452EDC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1B1312-3FFB-427A-BD03-BB42BD83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 an internal or external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73FD1-F2F0-4A4E-82E4-AFBAADED758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A36C9-EF9D-FAE7-4FB2-B099B9D12B9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It can query data from the database, or it can refer to a private mutable field</a:t>
            </a:r>
          </a:p>
          <a:p>
            <a:endParaRPr lang="en-P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B9BB1-9989-BF82-9467-B9B517AC3B1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81AAD8-B2DA-F5DC-3C9D-022622570621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 dirty="0"/>
              <a:t>Ex: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time using a static property such as </a:t>
            </a:r>
            <a:r>
              <a:rPr lang="en-US" dirty="0" err="1"/>
              <a:t>DateTime.Now</a:t>
            </a:r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876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B5E26-F1D9-8A5C-00E4-E03387A43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F4C62-5587-0188-E074-EE2E08895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6197"/>
            <a:ext cx="5172000" cy="923320"/>
          </a:xfrm>
        </p:spPr>
        <p:txBody>
          <a:bodyPr/>
          <a:lstStyle/>
          <a:p>
            <a:r>
              <a:rPr lang="en-US" dirty="0"/>
              <a:t>5 MINS BREAK</a:t>
            </a:r>
          </a:p>
        </p:txBody>
      </p:sp>
    </p:spTree>
    <p:extLst>
      <p:ext uri="{BB962C8B-B14F-4D97-AF65-F5344CB8AC3E}">
        <p14:creationId xmlns:p14="http://schemas.microsoft.com/office/powerpoint/2010/main" val="327046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87D442-A322-C694-BCF8-FC0E93B81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599D0-C830-F4C8-3EB8-1070F5E74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7B0571-25BC-5446-55D1-01D15B11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the Mathematical Function?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DD91B-81D1-8433-D809-823E2D70B8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Mathematical function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C56EF-0655-2618-E92A-DEEB4280303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public int Increment(int x)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   return x + 1;</a:t>
            </a:r>
            <a:br>
              <a:rPr lang="en-US" dirty="0"/>
            </a:br>
            <a:r>
              <a:rPr lang="en-US" dirty="0"/>
              <a:t>}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E50AD6-741C-1851-3AB9-E365D2A9FE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not a mathematical function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134E00-578D-833B-AE08-B1F1E04858CC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 dirty="0"/>
              <a:t>int x = 0;</a:t>
            </a:r>
            <a:br>
              <a:rPr lang="en-US" dirty="0"/>
            </a:br>
            <a:r>
              <a:rPr lang="en-US" dirty="0"/>
              <a:t>public int Increment()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     x++;</a:t>
            </a:r>
            <a:br>
              <a:rPr lang="en-US" dirty="0"/>
            </a:br>
            <a:r>
              <a:rPr lang="en-US" dirty="0"/>
              <a:t>       return x;</a:t>
            </a:r>
            <a:br>
              <a:rPr lang="en-US" dirty="0"/>
            </a:br>
            <a:r>
              <a:rPr lang="en-US" dirty="0"/>
              <a:t>}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35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160C8-632E-4C1F-BDB6-3C8F35E96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Separation between code that handles business logic and code that incurs side effects.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016CB-60D7-4967-B412-0F1629DF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06942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BB35CC-3E4F-4AB1-8F93-71AA1D272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849844-1135-4E69-BC7D-D6D856CB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architecture divides all code into two categories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6F7B33-353A-8053-4D2D-CD0A7CC1A2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51C282-7DD9-D778-76C0-0F52F517386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Functional core</a:t>
            </a:r>
          </a:p>
          <a:p>
            <a:pPr lvl="1"/>
            <a:r>
              <a:rPr lang="en-US" dirty="0"/>
              <a:t>Makes decision or Generate decision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Mutable shell</a:t>
            </a:r>
          </a:p>
          <a:p>
            <a:pPr lvl="1"/>
            <a:r>
              <a:rPr lang="en-US" dirty="0"/>
              <a:t>Supplies input data to the functional core and converts decisions the core makes into side effects</a:t>
            </a:r>
          </a:p>
          <a:p>
            <a:endParaRPr lang="en-PH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170C55-BB74-FC62-23DC-20843FBDAA3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D881C61-2FCF-08F2-7A8C-079435874877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A7F29-3298-42FF-B409-CD6B028D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03" y="1060079"/>
            <a:ext cx="5362725" cy="51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0E1C2-99F9-676F-1C98-CB9F8FBFD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6C97-3232-4F4F-8087-7698EB8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functional and hexagonal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BBB32-FDCD-0DC5-B77F-EC4D8ECC07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09A18A-461B-CE50-ED6C-DB6D78219B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17865A-C829-1A92-BAEC-62A0C032E5CF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55EC-5F24-47C0-97FC-494588A1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52" y="1595800"/>
            <a:ext cx="5072484" cy="36664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6AC623-33C0-490E-BC9F-B50D55F61A6A}"/>
              </a:ext>
            </a:extLst>
          </p:cNvPr>
          <p:cNvCxnSpPr>
            <a:cxnSpLocks/>
          </p:cNvCxnSpPr>
          <p:nvPr/>
        </p:nvCxnSpPr>
        <p:spPr>
          <a:xfrm flipH="1">
            <a:off x="6477840" y="2220685"/>
            <a:ext cx="2510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2AD52-EE3E-4879-8898-00A0DCB993CF}"/>
              </a:ext>
            </a:extLst>
          </p:cNvPr>
          <p:cNvSpPr txBox="1"/>
          <p:nvPr/>
        </p:nvSpPr>
        <p:spPr>
          <a:xfrm>
            <a:off x="9235551" y="2015500"/>
            <a:ext cx="182133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Hexagon Archi.</a:t>
            </a:r>
          </a:p>
        </p:txBody>
      </p:sp>
    </p:spTree>
    <p:extLst>
      <p:ext uri="{BB962C8B-B14F-4D97-AF65-F5344CB8AC3E}">
        <p14:creationId xmlns:p14="http://schemas.microsoft.com/office/powerpoint/2010/main" val="59243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49F55-B05F-47E4-80CC-E813ADA3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Transitioning to functional architecture and output-based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B31009-174B-418B-9432-3F3C2CC1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from using an out-of-process dependency to using mocks</a:t>
            </a:r>
          </a:p>
          <a:p>
            <a:r>
              <a:rPr lang="en-US" dirty="0"/>
              <a:t>Moving from using mocks to using functional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39938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454561-4D23-4AC9-BC42-05437FF25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C9F11-67BA-403E-9DC7-FFF1461B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F5C959-F397-EBC4-DB15-1038FF1BE2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279FA7-35CE-06DC-F93C-A15FF2729F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AuditManager</a:t>
            </a:r>
            <a:r>
              <a:rPr lang="en-US" dirty="0"/>
              <a:t> is the main class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Constructor accepts the maximum number of entries per file and the working directory as configuration parameters.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only public method in the class is </a:t>
            </a:r>
            <a:r>
              <a:rPr lang="en-US" dirty="0" err="1"/>
              <a:t>AddRecord</a:t>
            </a:r>
            <a:r>
              <a:rPr lang="en-US" dirty="0"/>
              <a:t>.</a:t>
            </a:r>
          </a:p>
          <a:p>
            <a:endParaRPr lang="en-P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7050F8-9321-3B1B-F7E0-FF529B14A71E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5725D-E1FD-31C6-92A4-3338CC7068DD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6D587-BD9F-4DA4-89AB-9E68B356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3" y="323097"/>
            <a:ext cx="5581396" cy="5998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046F0-0862-4269-948F-FF6A6ED0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2" y="3631634"/>
            <a:ext cx="5538429" cy="12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8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037F4-4720-43B3-D945-C88BFD28F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D19D6-B455-5846-A186-EFC4B96A2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3A2FC2-D6E2-7A65-668A-F2AF7C88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9E05F-75C6-B5C8-D9CB-5D5266698A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D83143-D1D8-7BB6-BA76-0C51B571DC8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1845" y="1717108"/>
            <a:ext cx="11032511" cy="405261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536E-01BF-9995-BA07-C1E609AE1CF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508C50D9-E109-16DC-C2B1-139A0FB8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78" y="2011652"/>
            <a:ext cx="8923866" cy="31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C5A64F-5A9E-4280-B9E6-E0AD6BBA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1D0C5CA-C928-40B7-8663-AC3AB506579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Audit Manager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9D129-8CD9-410B-9CF6-BC21F5D3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9" y="2677633"/>
            <a:ext cx="4752871" cy="3120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728CA9-6D66-40A6-AF53-5A314A73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57" y="274037"/>
            <a:ext cx="6667225" cy="5920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3AFCD-16FB-463F-9F8E-EE6FCEC7A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9" y="1094473"/>
            <a:ext cx="4924869" cy="12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3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B683D2-77EF-4EB2-A2DB-479A06FE1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Three styles of unit testing</a:t>
            </a:r>
          </a:p>
        </p:txBody>
      </p:sp>
    </p:spTree>
    <p:extLst>
      <p:ext uri="{BB962C8B-B14F-4D97-AF65-F5344CB8AC3E}">
        <p14:creationId xmlns:p14="http://schemas.microsoft.com/office/powerpoint/2010/main" val="2492780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0CF86-F265-4E6F-A266-069C63260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624" y="689047"/>
            <a:ext cx="5366400" cy="5012000"/>
          </a:xfrm>
        </p:spPr>
        <p:txBody>
          <a:bodyPr/>
          <a:lstStyle/>
          <a:p>
            <a:pPr indent="-304792">
              <a:buFont typeface="Arial" panose="020B0604020202020204" pitchFamily="34" charset="0"/>
              <a:buChar char="•"/>
            </a:pPr>
            <a:r>
              <a:rPr lang="en-US" dirty="0"/>
              <a:t>Initial Version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1C872-BC54-48E5-B1A0-C953BEA8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92" y="205388"/>
            <a:ext cx="9773600" cy="354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05E51-B7A7-41F1-A4D5-612B9DB0A7C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7488" y="689047"/>
            <a:ext cx="5366400" cy="5012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Interface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529CD-1CBC-4C69-86D1-FEA967D0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1966"/>
            <a:ext cx="5649376" cy="5016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D8D35-2D6D-4F03-B9A4-AAA25FF5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0" y="1301965"/>
            <a:ext cx="5806127" cy="46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7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B91DE-4BCA-46F4-8ECD-E913A4A0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F27831-458B-4666-8153-060E090E3B5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Audit Manager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6AF22-A246-4A2B-B4A1-CF5BDA91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44" y="1125634"/>
            <a:ext cx="10058112" cy="50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3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1B78B-E9F2-4B05-BAFC-E2812C0DD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05765"/>
            <a:r>
              <a:rPr lang="en-US" dirty="0"/>
              <a:t>Instead of hiding side effects behind an interface and injecting that interface into </a:t>
            </a:r>
            <a:r>
              <a:rPr lang="en-US" dirty="0" err="1"/>
              <a:t>AuditManager</a:t>
            </a:r>
            <a:r>
              <a:rPr lang="en-US" dirty="0"/>
              <a:t>, you can move those side effects out of the class entirely. </a:t>
            </a:r>
            <a:r>
              <a:rPr lang="en-US" b="1" dirty="0" err="1"/>
              <a:t>AuditManager</a:t>
            </a:r>
            <a:r>
              <a:rPr lang="en-US" b="1" dirty="0"/>
              <a:t> </a:t>
            </a:r>
            <a:r>
              <a:rPr lang="en-US" dirty="0"/>
              <a:t>is then </a:t>
            </a:r>
            <a:r>
              <a:rPr lang="en-US" b="1" dirty="0"/>
              <a:t>only responsible for making a decision</a:t>
            </a:r>
            <a:r>
              <a:rPr lang="en-US" dirty="0"/>
              <a:t> about what to do with the files.</a:t>
            </a:r>
          </a:p>
          <a:p>
            <a:pPr marL="608965" indent="-405765"/>
            <a:r>
              <a:rPr lang="en-US" dirty="0"/>
              <a:t>Add new class</a:t>
            </a:r>
            <a:r>
              <a:rPr lang="en-US" b="1" dirty="0"/>
              <a:t>, </a:t>
            </a:r>
            <a:r>
              <a:rPr lang="en-US" b="1" dirty="0" err="1"/>
              <a:t>Persister</a:t>
            </a:r>
            <a:r>
              <a:rPr lang="en-US" dirty="0"/>
              <a:t>, acts on that decision and applies updates to the filesystem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5FB474-CCA9-447C-BAB5-131C326B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toward functional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AE7567-004F-445D-9F77-5ABB85DFA5E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C1EF-8252-471E-BC47-774FFC17857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54806-1775-42FF-8957-0DDB6CBD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86" y="1597305"/>
            <a:ext cx="4276665" cy="40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3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A27D-214B-4170-A102-49F097EEA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AF1DD-CE27-4F62-9F4C-F506B71C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EB3E6A-E5A8-4957-9574-E7E31CE6A77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8E090-F908-4C4E-BB46-F45B27EF9C5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C3A5-7EE5-44C8-8BA1-8BFB58D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91" y="409097"/>
            <a:ext cx="5918616" cy="5851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BB421-CB6C-45E0-9DD9-9517C380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1" y="1123174"/>
            <a:ext cx="4595813" cy="1548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676AE-5618-4C90-A4DE-06B57B7B9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71" y="3405557"/>
            <a:ext cx="4668523" cy="15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75429-34EE-46B9-9FA1-28FCEEF91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8C5BD-8F74-431C-BB0F-1FD82791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45DBDE-A5D3-4A28-AD06-614CF13DB6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23D8C-DFD2-443E-AA36-ED84AEAD422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FE5BD-3C7D-4255-93FB-E9FF66EE0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384" y="1526257"/>
            <a:ext cx="7038432" cy="33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2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23EE4-BE01-4C67-8103-0E3001945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D15171-2801-4735-9B61-56F44062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1774C8-1C62-4D3B-B1BD-BE9AC51C8DC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0A740-E8C2-4FF1-BA61-23DFD21C31C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A293B-CD18-481A-8F4E-911819F1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1" y="1572887"/>
            <a:ext cx="6292069" cy="3263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C2FE9-F740-4B02-905E-FB6FE45F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61" y="2293901"/>
            <a:ext cx="4644729" cy="18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4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2428BE-646B-4204-B970-8BF23440D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430FA-965B-49F9-A7B1-1E12B6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1BEE9C1-BEE5-4C84-8910-451C98CE4BD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4BF95-C0FE-4AFB-8A2E-9AE94C6C87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FFEE2-D836-4D58-A917-3AB31012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12" y="1389568"/>
            <a:ext cx="8446577" cy="40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31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4492A-9E83-516F-A746-CF1C1188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30921B6-903D-D193-A1EB-249A4129689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4135685-DA8C-C525-BD97-2E93AE7E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6" y="2165557"/>
            <a:ext cx="9817569" cy="24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7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D6BCE0-B45D-4095-B34F-4A36CB26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functional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5305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4E553-88A5-404D-BB2C-02A5B1F7D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functional architecture isn’t always attainable. </a:t>
            </a:r>
          </a:p>
          <a:p>
            <a:r>
              <a:rPr lang="en-US" dirty="0"/>
              <a:t>Maintainability benefits are often offset by a performance impact and increase in the size of the code base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64D13A-7BE4-4529-A8A8-390F876A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drawbacks of functional 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D580774-37AB-4AA3-B165-AA7E6364E55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F957A9-F80D-4A17-ABDE-1C601F2A5C9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858C5-6FF9-44FC-8090-58C5115A1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24029-4794-49F4-ACA0-A18FFF09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styles of unit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C65EA0-32B4-D62F-FFF8-61CDEEC28E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0B6E16-2473-DF00-1602-09A7D2A1A7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Output-based testing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State-based testing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Communication-based testing</a:t>
            </a:r>
          </a:p>
          <a:p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286CDD-ED68-BECA-7F89-A13E4C18F69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E4D8CB-0232-5E01-FB4F-35ADE4C3DB35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4E553-88A5-404D-BB2C-02A5B1F7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125633"/>
            <a:ext cx="11217769" cy="5012000"/>
          </a:xfrm>
        </p:spPr>
        <p:txBody>
          <a:bodyPr/>
          <a:lstStyle/>
          <a:p>
            <a:r>
              <a:rPr lang="en-US" dirty="0"/>
              <a:t>Functional architecture worked for our audit system because this system could gather all the inputs up front, before making a decision. </a:t>
            </a:r>
          </a:p>
          <a:p>
            <a:r>
              <a:rPr lang="en-US" dirty="0"/>
              <a:t>The choice between a functional architecture and a more traditional one is a trade-off between performance and code maintainability. </a:t>
            </a:r>
          </a:p>
          <a:p>
            <a:r>
              <a:rPr lang="en-US" dirty="0"/>
              <a:t>Not all code bases are worth converting into functional architecture. Apply functional architecture strategically. Take into account the complexity and the importance of your system.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64D13A-7BE4-4529-A8A8-390F876A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Applicability of functional architecture and summary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D580774-37AB-4AA3-B165-AA7E6364E55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BE5F20-C875-0549-022E-AA952D13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125633"/>
            <a:ext cx="11076696" cy="5012000"/>
          </a:xfrm>
        </p:spPr>
        <p:txBody>
          <a:bodyPr/>
          <a:lstStyle/>
          <a:p>
            <a:pPr marL="608965" indent="-405765"/>
            <a:r>
              <a:rPr lang="en-US" b="1" dirty="0"/>
              <a:t>Output-based testing</a:t>
            </a:r>
            <a:r>
              <a:rPr lang="en-US" dirty="0"/>
              <a:t> is a style of testing where you feed an input to the SUT and</a:t>
            </a:r>
            <a:br>
              <a:rPr lang="en-US" dirty="0"/>
            </a:br>
            <a:r>
              <a:rPr lang="en-US" dirty="0"/>
              <a:t>check the output it produces.</a:t>
            </a:r>
          </a:p>
          <a:p>
            <a:pPr marL="608965" indent="-405765"/>
            <a:r>
              <a:rPr lang="en-US" b="1" dirty="0"/>
              <a:t>State-based</a:t>
            </a:r>
            <a:r>
              <a:rPr lang="en-US" dirty="0"/>
              <a:t> </a:t>
            </a:r>
            <a:r>
              <a:rPr lang="en-US" b="1" dirty="0"/>
              <a:t>testing </a:t>
            </a:r>
            <a:r>
              <a:rPr lang="en-US" dirty="0"/>
              <a:t>verifies the state of the system after an operation is completed. </a:t>
            </a:r>
          </a:p>
          <a:p>
            <a:pPr marL="608965" indent="-405765"/>
            <a:r>
              <a:rPr lang="en-US" b="1" dirty="0"/>
              <a:t>Communication-based testing</a:t>
            </a:r>
            <a:r>
              <a:rPr lang="en-US" dirty="0"/>
              <a:t>, you use mocks to verify communications between</a:t>
            </a:r>
            <a:br>
              <a:rPr lang="en-US" dirty="0"/>
            </a:br>
            <a:r>
              <a:rPr lang="en-US" dirty="0"/>
              <a:t>the system under test and its collaborator </a:t>
            </a:r>
          </a:p>
          <a:p>
            <a:pPr marL="608965" indent="-405765"/>
            <a:r>
              <a:rPr lang="en-US" b="1" dirty="0"/>
              <a:t>Functional programming</a:t>
            </a:r>
            <a:r>
              <a:rPr lang="en-US" dirty="0"/>
              <a:t> is programming with mathematical functions. </a:t>
            </a:r>
          </a:p>
          <a:p>
            <a:pPr marL="608965" indent="-405765"/>
            <a:r>
              <a:rPr lang="en-US" dirty="0"/>
              <a:t>The goal of functional programming is to introduce a separation between business logic and side effects.</a:t>
            </a:r>
          </a:p>
          <a:p>
            <a:pPr marL="608965" indent="-405765"/>
            <a:r>
              <a:rPr lang="en-US" dirty="0"/>
              <a:t>The difference between </a:t>
            </a:r>
            <a:r>
              <a:rPr lang="en-US" b="1" dirty="0"/>
              <a:t>functional </a:t>
            </a:r>
            <a:r>
              <a:rPr lang="en-US" dirty="0"/>
              <a:t>and </a:t>
            </a:r>
            <a:r>
              <a:rPr lang="en-US" b="1" dirty="0"/>
              <a:t>hexagonal </a:t>
            </a:r>
            <a:r>
              <a:rPr lang="en-US" dirty="0"/>
              <a:t>architectures is in their treatment of side effects.</a:t>
            </a:r>
            <a:r>
              <a:rPr lang="en-US" b="1" dirty="0"/>
              <a:t> Functional architecture pushes all side effects out of the</a:t>
            </a:r>
            <a:br>
              <a:rPr lang="en-US" b="1" dirty="0"/>
            </a:br>
            <a:r>
              <a:rPr lang="en-US" b="1" dirty="0"/>
              <a:t>domain layer</a:t>
            </a:r>
            <a:r>
              <a:rPr lang="en-US" dirty="0"/>
              <a:t>. Conversely,</a:t>
            </a:r>
            <a:r>
              <a:rPr lang="en-US" b="1" dirty="0"/>
              <a:t> hexagonal architecture is fine with side effects made</a:t>
            </a:r>
            <a:br>
              <a:rPr lang="en-US" b="1" dirty="0"/>
            </a:br>
            <a:r>
              <a:rPr lang="en-US" dirty="0"/>
              <a:t>by the domain layer, as long as they are limited to that domain layer only</a:t>
            </a:r>
            <a:r>
              <a:rPr lang="en-US"/>
              <a:t>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87018-13D7-4523-EA05-474C9CE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D19AD0-5337-E877-68E3-4A5FB7E13A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09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36CE6-9882-4A41-9919-20622A548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E297F-4AC2-84BA-3E81-521C65EFF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256EB68-9E00-4364-A8DB-0F53A845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81FBA-39B4-40AA-9CCE-3B92FFCD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Output-based testing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DB2314A-1569-8512-BEF7-ED41241F3E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2437" y="900405"/>
            <a:ext cx="9496547" cy="282600"/>
          </a:xfrm>
        </p:spPr>
        <p:txBody>
          <a:bodyPr/>
          <a:lstStyle/>
          <a:p>
            <a:pPr marL="304792" indent="0"/>
            <a:r>
              <a:rPr lang="en-US" sz="1800" dirty="0"/>
              <a:t>Where you feed an input to the system under test (SUT) and check the output it produces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99206-8151-413B-88A8-EB4AB5E6420F}"/>
              </a:ext>
            </a:extLst>
          </p:cNvPr>
          <p:cNvSpPr txBox="1"/>
          <p:nvPr/>
        </p:nvSpPr>
        <p:spPr>
          <a:xfrm>
            <a:off x="452437" y="1810966"/>
            <a:ext cx="4889400" cy="382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public class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PriceEngine</a:t>
            </a:r>
            <a:endParaRPr lang="la-Latn" sz="1867" dirty="0">
              <a:latin typeface="Courier New" panose="02070309020205020404" pitchFamily="49" charset="0"/>
            </a:endParaRPr>
          </a:p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{</a:t>
            </a:r>
          </a:p>
          <a:p>
            <a:pPr marL="457189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public decimal 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CalculateDiscount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params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[]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products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</a:t>
            </a:r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{</a:t>
            </a:r>
          </a:p>
          <a:p>
            <a:pPr marL="914377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decimal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discount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=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products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.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Length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* </a:t>
            </a:r>
            <a:r>
              <a:rPr lang="la-Latn" sz="1867" dirty="0">
                <a:solidFill>
                  <a:srgbClr val="8016FF"/>
                </a:solidFill>
                <a:latin typeface="Courier New" panose="02070309020205020404" pitchFamily="49" charset="0"/>
              </a:rPr>
              <a:t>0.01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m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;</a:t>
            </a:r>
            <a:endParaRPr lang="la-Latn" sz="1867" dirty="0">
              <a:latin typeface="Courier New" panose="02070309020205020404" pitchFamily="49" charset="0"/>
            </a:endParaRPr>
          </a:p>
          <a:p>
            <a:pPr marL="914377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return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Math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.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Min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discount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, </a:t>
            </a:r>
            <a:r>
              <a:rPr lang="la-Latn" sz="1867" dirty="0">
                <a:solidFill>
                  <a:srgbClr val="8016FF"/>
                </a:solidFill>
                <a:latin typeface="Courier New" panose="02070309020205020404" pitchFamily="49" charset="0"/>
              </a:rPr>
              <a:t>0.2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m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);</a:t>
            </a:r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811AA-83B8-4458-B85E-0F6CCFFAB84B}"/>
              </a:ext>
            </a:extLst>
          </p:cNvPr>
          <p:cNvSpPr txBox="1"/>
          <p:nvPr/>
        </p:nvSpPr>
        <p:spPr>
          <a:xfrm>
            <a:off x="5561465" y="1761247"/>
            <a:ext cx="6314011" cy="411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[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Fact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]</a:t>
            </a:r>
            <a:endParaRPr lang="la-Latn" sz="1867" dirty="0">
              <a:latin typeface="Courier New" panose="02070309020205020404" pitchFamily="49" charset="0"/>
            </a:endParaRPr>
          </a:p>
          <a:p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public void 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Discount_of_two_products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()</a:t>
            </a:r>
            <a:endParaRPr lang="la-Latn" sz="1867" dirty="0">
              <a:latin typeface="Courier New" panose="02070309020205020404" pitchFamily="49" charset="0"/>
            </a:endParaRPr>
          </a:p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{</a:t>
            </a:r>
          </a:p>
          <a:p>
            <a:pPr marL="457189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var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product1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= </a:t>
            </a:r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new 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Product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FF6633"/>
                </a:solidFill>
                <a:latin typeface="Courier New" panose="02070309020205020404" pitchFamily="49" charset="0"/>
              </a:rPr>
              <a:t>"Hand wash"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);</a:t>
            </a:r>
            <a:endParaRPr lang="en-US" sz="1867" dirty="0">
              <a:solidFill>
                <a:srgbClr val="A21B5C"/>
              </a:solidFill>
              <a:latin typeface="Courier New" panose="02070309020205020404" pitchFamily="49" charset="0"/>
            </a:endParaRPr>
          </a:p>
          <a:p>
            <a:pPr marL="457189"/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var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product2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= </a:t>
            </a:r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new 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Product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FF6633"/>
                </a:solidFill>
                <a:latin typeface="Courier New" panose="02070309020205020404" pitchFamily="49" charset="0"/>
              </a:rPr>
              <a:t>"Shampoo"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);</a:t>
            </a:r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var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sut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= </a:t>
            </a:r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new 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PriceEngine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();</a:t>
            </a:r>
            <a:endParaRPr lang="en-US" sz="1867" dirty="0">
              <a:solidFill>
                <a:srgbClr val="A21B5C"/>
              </a:solidFill>
              <a:latin typeface="Courier New" panose="02070309020205020404" pitchFamily="49" charset="0"/>
            </a:endParaRPr>
          </a:p>
          <a:p>
            <a:pPr marL="457189"/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F030D0"/>
                </a:solidFill>
                <a:latin typeface="Courier New" panose="02070309020205020404" pitchFamily="49" charset="0"/>
              </a:rPr>
              <a:t>decimal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discount 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=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sut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.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CalculateDiscount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product1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,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product2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);</a:t>
            </a:r>
            <a:endParaRPr lang="la-Latn" sz="1867" dirty="0">
              <a:latin typeface="Courier New" panose="02070309020205020404" pitchFamily="49" charset="0"/>
            </a:endParaRPr>
          </a:p>
          <a:p>
            <a:pPr marL="457189"/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Assert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.</a:t>
            </a:r>
            <a:r>
              <a:rPr lang="la-Latn" sz="1867" dirty="0">
                <a:solidFill>
                  <a:srgbClr val="B030F0"/>
                </a:solidFill>
                <a:latin typeface="Courier New" panose="02070309020205020404" pitchFamily="49" charset="0"/>
              </a:rPr>
              <a:t>Equal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(</a:t>
            </a:r>
            <a:r>
              <a:rPr lang="la-Latn" sz="1867" dirty="0">
                <a:solidFill>
                  <a:srgbClr val="8016FF"/>
                </a:solidFill>
                <a:latin typeface="Courier New" panose="02070309020205020404" pitchFamily="49" charset="0"/>
              </a:rPr>
              <a:t>0.02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m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,</a:t>
            </a:r>
            <a:r>
              <a:rPr lang="la-Latn" sz="1867" dirty="0">
                <a:solidFill>
                  <a:srgbClr val="404040"/>
                </a:solidFill>
                <a:latin typeface="Courier New" panose="02070309020205020404" pitchFamily="49" charset="0"/>
              </a:rPr>
              <a:t> discount</a:t>
            </a:r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);</a:t>
            </a:r>
            <a:endParaRPr lang="la-Latn" sz="1867" dirty="0">
              <a:latin typeface="Courier New" panose="02070309020205020404" pitchFamily="49" charset="0"/>
            </a:endParaRPr>
          </a:p>
          <a:p>
            <a:r>
              <a:rPr lang="la-Latn" sz="1867" dirty="0">
                <a:solidFill>
                  <a:srgbClr val="A21B5C"/>
                </a:solidFill>
                <a:latin typeface="Courier New" panose="02070309020205020404" pitchFamily="49" charset="0"/>
              </a:rPr>
              <a:t>} </a:t>
            </a:r>
            <a:endParaRPr lang="en-US" sz="18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1C63-E94B-4AE1-942F-8059E258D412}"/>
              </a:ext>
            </a:extLst>
          </p:cNvPr>
          <p:cNvSpPr txBox="1"/>
          <p:nvPr/>
        </p:nvSpPr>
        <p:spPr>
          <a:xfrm>
            <a:off x="3265684" y="4253031"/>
            <a:ext cx="175424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SUT w/ 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0E47B0-908C-4B36-8CC8-BDD8749761A5}"/>
              </a:ext>
            </a:extLst>
          </p:cNvPr>
          <p:cNvCxnSpPr>
            <a:cxnSpLocks/>
          </p:cNvCxnSpPr>
          <p:nvPr/>
        </p:nvCxnSpPr>
        <p:spPr>
          <a:xfrm>
            <a:off x="5019930" y="4458216"/>
            <a:ext cx="77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3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81FBA-39B4-40AA-9CCE-3B92FFCD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State-based testing</a:t>
            </a:r>
            <a:r>
              <a:rPr lang="en-US" dirty="0"/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B1547-EE76-E4F9-4750-C9D1EE1737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8" y="817467"/>
            <a:ext cx="10808100" cy="461100"/>
          </a:xfrm>
        </p:spPr>
        <p:txBody>
          <a:bodyPr/>
          <a:lstStyle/>
          <a:p>
            <a:r>
              <a:rPr lang="en-US" dirty="0"/>
              <a:t>Verifying the state of the system after an operation is completed. 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8E265-989D-4366-93A4-1EE8940F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68" y="1453128"/>
            <a:ext cx="8134101" cy="212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CE5C0-9C67-40EB-8DF1-7B2172D6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15" y="3592553"/>
            <a:ext cx="7875056" cy="298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4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81FBA-39B4-40AA-9CCE-3B92FFCD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Communication-based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57A99-C336-7447-B562-E99585FBCD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Uses mocks to verify communications between the system under test and its collaborators</a:t>
            </a:r>
          </a:p>
          <a:p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D8B7D-F53B-9B7D-DB89-E774DF6C2F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330B3-729C-4997-9C57-BA259816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47" y="1849114"/>
            <a:ext cx="9069376" cy="38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875497-4570-4DBE-84A8-84CD7EB48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Comparing the three styles of unit testing</a:t>
            </a:r>
          </a:p>
        </p:txBody>
      </p:sp>
    </p:spTree>
    <p:extLst>
      <p:ext uri="{BB962C8B-B14F-4D97-AF65-F5344CB8AC3E}">
        <p14:creationId xmlns:p14="http://schemas.microsoft.com/office/powerpoint/2010/main" val="94707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0E61C-D22F-45E5-9CCB-27716B27A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Protection against regressions and feedback speed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Resistance to refactoring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Maintainability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C5A01-05E5-4A2E-A059-096A6393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Three metrics of a good unit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40DF8-0F1F-BC14-20AD-B801C7851C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9FBD8F-296C-DD51-2E89-EAA71CE574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4E98B4-5BBC-EFD5-E77B-6475FFC476A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93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[-CSV-] Office Theme Generic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66ea85-4df1-4073-8540-abcdbea6ef0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CFE0DD49970F44804001392967DA68" ma:contentTypeVersion="9" ma:contentTypeDescription="Create a new document." ma:contentTypeScope="" ma:versionID="a7eb9df277a62baa0d7c570f7407bf63">
  <xsd:schema xmlns:xsd="http://www.w3.org/2001/XMLSchema" xmlns:xs="http://www.w3.org/2001/XMLSchema" xmlns:p="http://schemas.microsoft.com/office/2006/metadata/properties" xmlns:ns2="f566ea85-4df1-4073-8540-abcdbea6ef07" targetNamespace="http://schemas.microsoft.com/office/2006/metadata/properties" ma:root="true" ma:fieldsID="a15bf4d83e77957e043a368d07625eab" ns2:_="">
    <xsd:import namespace="f566ea85-4df1-4073-8540-abcdbea6ef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6ea85-4df1-4073-8540-abcdbea6ef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265c7da-3431-4ab4-b15d-cf106c6c53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296D9-827D-45FB-9EC9-A077EC894AB2}">
  <ds:schemaRefs>
    <ds:schemaRef ds:uri="http://schemas.microsoft.com/office/2006/metadata/properties"/>
    <ds:schemaRef ds:uri="http://www.w3.org/2000/xmlns/"/>
    <ds:schemaRef ds:uri="f566ea85-4df1-4073-8540-abcdbea6ef07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1F7303B-30B4-4C0D-A7DB-DF7227B341B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566ea85-4df1-4073-8540-abcdbea6ef0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6E145-E911-4F07-804A-FC77619A51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2856</Words>
  <Application>Microsoft Office PowerPoint</Application>
  <PresentationFormat>Widescreen</PresentationFormat>
  <Paragraphs>214</Paragraphs>
  <Slides>42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Cambria</vt:lpstr>
      <vt:lpstr>Courier</vt:lpstr>
      <vt:lpstr>Courier New</vt:lpstr>
      <vt:lpstr>FranklinGothic-Demi</vt:lpstr>
      <vt:lpstr>NewBaskerville-Italic</vt:lpstr>
      <vt:lpstr>NewBaskerville-Roman</vt:lpstr>
      <vt:lpstr>Proxima Nova</vt:lpstr>
      <vt:lpstr>Proxima Nova Extrabold</vt:lpstr>
      <vt:lpstr>[-CSV-] Office Theme Generic</vt:lpstr>
      <vt:lpstr>Styles of unit test</vt:lpstr>
      <vt:lpstr>What will you learn?</vt:lpstr>
      <vt:lpstr>Three styles of unit testing</vt:lpstr>
      <vt:lpstr>Three styles of unit testing</vt:lpstr>
      <vt:lpstr>Output-based testing</vt:lpstr>
      <vt:lpstr>State-based testing </vt:lpstr>
      <vt:lpstr>Communication-based style</vt:lpstr>
      <vt:lpstr>Comparing the three styles of unit testing</vt:lpstr>
      <vt:lpstr> Three metrics of a good unit test</vt:lpstr>
      <vt:lpstr>Protection against regressions and feedback speed</vt:lpstr>
      <vt:lpstr>Resistance to refactoring</vt:lpstr>
      <vt:lpstr>Maintainability</vt:lpstr>
      <vt:lpstr>Maintainability</vt:lpstr>
      <vt:lpstr>Comparison</vt:lpstr>
      <vt:lpstr>Understanding functional architecture</vt:lpstr>
      <vt:lpstr>What is functional programming?</vt:lpstr>
      <vt:lpstr>Types of hidden inputs and outputs</vt:lpstr>
      <vt:lpstr>Side effects</vt:lpstr>
      <vt:lpstr>Exceptions</vt:lpstr>
      <vt:lpstr>Reference to an internal or external state</vt:lpstr>
      <vt:lpstr>5 MINS BREAK</vt:lpstr>
      <vt:lpstr>Which one is the Mathematical Function?</vt:lpstr>
      <vt:lpstr>What is functional architecture?</vt:lpstr>
      <vt:lpstr>Functional architecture divides all code into two categories</vt:lpstr>
      <vt:lpstr>Comparing functional and hexagonal architectures</vt:lpstr>
      <vt:lpstr>Transitioning to functional architecture and output-based testing</vt:lpstr>
      <vt:lpstr>Example:</vt:lpstr>
      <vt:lpstr>PowerPoint Presentation</vt:lpstr>
      <vt:lpstr>Example Code</vt:lpstr>
      <vt:lpstr>PowerPoint Presentation</vt:lpstr>
      <vt:lpstr>Example Code</vt:lpstr>
      <vt:lpstr>Refactoring toward functional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Drawbacks of functional architecture</vt:lpstr>
      <vt:lpstr>Understanding the drawbacks of functional architecture</vt:lpstr>
      <vt:lpstr>Applicability of functional architecture and summary</vt:lpstr>
      <vt:lpstr>Summary</vt:lpstr>
      <vt:lpstr>Thank you!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Communities template</dc:title>
  <cp:lastModifiedBy>Justin Joseph Montalban</cp:lastModifiedBy>
  <cp:revision>8</cp:revision>
  <dcterms:modified xsi:type="dcterms:W3CDTF">2023-03-20T09:20:22Z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0x01010046CFE0DD49970F44804001392967DA68</vt:lpwstr>
  </property>
  <property fmtid="{D5CDD505-2E9C-101B-9397-08002B2CF9AE}" pid="3" name="MediaServiceImageTags">
    <vt:lpwstr/>
  </property>
</Properties>
</file>